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9" r:id="rId4"/>
    <p:sldId id="260" r:id="rId5"/>
    <p:sldId id="262" r:id="rId6"/>
    <p:sldId id="301" r:id="rId7"/>
    <p:sldId id="261" r:id="rId8"/>
    <p:sldId id="336" r:id="rId9"/>
    <p:sldId id="305" r:id="rId10"/>
    <p:sldId id="306" r:id="rId11"/>
    <p:sldId id="307" r:id="rId12"/>
    <p:sldId id="310" r:id="rId13"/>
    <p:sldId id="293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295" r:id="rId25"/>
    <p:sldId id="321" r:id="rId26"/>
    <p:sldId id="322" r:id="rId27"/>
    <p:sldId id="323" r:id="rId28"/>
    <p:sldId id="324" r:id="rId29"/>
    <p:sldId id="325" r:id="rId30"/>
    <p:sldId id="264" r:id="rId31"/>
    <p:sldId id="308" r:id="rId32"/>
    <p:sldId id="327" r:id="rId33"/>
    <p:sldId id="328" r:id="rId34"/>
    <p:sldId id="329" r:id="rId35"/>
    <p:sldId id="330" r:id="rId36"/>
    <p:sldId id="337" r:id="rId37"/>
    <p:sldId id="331" r:id="rId38"/>
    <p:sldId id="332" r:id="rId39"/>
    <p:sldId id="333" r:id="rId40"/>
    <p:sldId id="334" r:id="rId41"/>
    <p:sldId id="335" r:id="rId42"/>
    <p:sldId id="288" r:id="rId43"/>
    <p:sldId id="289" r:id="rId44"/>
    <p:sldId id="291" r:id="rId45"/>
    <p:sldId id="270" r:id="rId4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0FF"/>
    <a:srgbClr val="B7ECFF"/>
    <a:srgbClr val="5BD4FF"/>
    <a:srgbClr val="64D4EF"/>
    <a:srgbClr val="2AC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801652892561967"/>
          <c:y val="0.23824451410658309"/>
          <c:w val="0.27980856325543574"/>
          <c:h val="0.61165170143205772"/>
        </c:manualLayout>
      </c:layout>
      <c:pieChart>
        <c:varyColors val="1"/>
        <c:ser>
          <c:idx val="0"/>
          <c:order val="0"/>
          <c:spPr>
            <a:effectLst/>
            <a:scene3d>
              <a:camera prst="orthographicFront"/>
              <a:lightRig rig="freezing" dir="t"/>
            </a:scene3d>
            <a:sp3d prstMaterial="matte">
              <a:bevelT w="152400" h="50800" prst="softRound"/>
              <a:bevelB w="165100" prst="coolSlant"/>
            </a:sp3d>
          </c:spPr>
          <c:explosion val="20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42CE-499E-A46D-0001C7A2F97C}"/>
              </c:ext>
            </c:extLst>
          </c:dPt>
          <c:dPt>
            <c:idx val="1"/>
            <c:bubble3D val="0"/>
            <c:explosion val="7"/>
            <c:spPr>
              <a:gradFill flip="none" rotWithShape="1">
                <a:gsLst>
                  <a:gs pos="0">
                    <a:schemeClr val="accent5">
                      <a:lumMod val="5000"/>
                      <a:lumOff val="95000"/>
                    </a:schemeClr>
                  </a:gs>
                  <a:gs pos="74000">
                    <a:schemeClr val="accent5">
                      <a:lumMod val="45000"/>
                      <a:lumOff val="55000"/>
                    </a:schemeClr>
                  </a:gs>
                  <a:gs pos="83000">
                    <a:schemeClr val="accent5">
                      <a:lumMod val="45000"/>
                      <a:lumOff val="55000"/>
                    </a:schemeClr>
                  </a:gs>
                  <a:gs pos="100000">
                    <a:schemeClr val="accent5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3-42CE-499E-A46D-0001C7A2F97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5-42CE-499E-A46D-0001C7A2F97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7-42CE-499E-A46D-0001C7A2F97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9-42CE-499E-A46D-0001C7A2F97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B-42CE-499E-A46D-0001C7A2F97C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D-42CE-499E-A46D-0001C7A2F97C}"/>
              </c:ext>
            </c:extLst>
          </c:dPt>
          <c:dLbls>
            <c:dLbl>
              <c:idx val="0"/>
              <c:layout>
                <c:manualLayout>
                  <c:x val="-1.5185023168400246E-2"/>
                  <c:y val="-7.91350370125889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5AFA85-1E71-4466-96A4-F39A75583E60}" type="CATEGORYNAME">
                      <a:rPr lang="el-GR"/>
                      <a:pPr>
                        <a:defRPr sz="2400"/>
                      </a:pPr>
                      <a:t>[CATEGORY NAME]</a:t>
                    </a:fld>
                    <a:r>
                      <a:rPr lang="el-GR" baseline="0" dirty="0"/>
                      <a:t>
</a:t>
                    </a:r>
                    <a:fld id="{6AD11CCE-3FD2-4039-98F7-F84F21AE1628}" type="PERCENTAGE">
                      <a:rPr lang="el-GR" b="1" baseline="0"/>
                      <a:pPr>
                        <a:defRPr sz="2400"/>
                      </a:pPr>
                      <a:t>[PERCENTAGE]</a:t>
                    </a:fld>
                    <a:endParaRPr lang="el-G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2CE-499E-A46D-0001C7A2F97C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l-GR" sz="2000" baseline="0" dirty="0"/>
                      <a:t>ΘΕΜΑΤΑ ΥΠΗΡΕΣΙΑΚΩΝ ΕΚΘΕΣΕΩΝ - </a:t>
                    </a:r>
                    <a:r>
                      <a:rPr lang="el-GR" sz="2000" baseline="0" dirty="0" smtClean="0"/>
                      <a:t>ΕΠΙΚYΡΩΣΕΙΣ </a:t>
                    </a:r>
                    <a:r>
                      <a:rPr lang="el-GR" sz="2000" baseline="0" dirty="0"/>
                      <a:t>ΔΙΟΡΙΣΜΩΝ
</a:t>
                    </a:r>
                    <a:fld id="{82BFD47F-879E-4B23-90BB-9984FC7AD284}" type="PERCENTAGE">
                      <a:rPr lang="el-GR" sz="2000" b="1" baseline="0"/>
                      <a:pPr>
                        <a:defRPr sz="2000"/>
                      </a:pPr>
                      <a:t>[PERCENTAGE]</a:t>
                    </a:fld>
                    <a:endParaRPr lang="el-G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CE-499E-A46D-0001C7A2F97C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C6EAB9-2E72-4094-B092-41ABEB5AB451}" type="CATEGORYNAME">
                      <a:rPr lang="el-GR"/>
                      <a:pPr>
                        <a:defRPr sz="2400"/>
                      </a:pPr>
                      <a:t>[CATEGORY NAME]</a:t>
                    </a:fld>
                    <a:r>
                      <a:rPr lang="el-GR" baseline="0" dirty="0"/>
                      <a:t>
</a:t>
                    </a:r>
                    <a:fld id="{D6676B08-AB67-4F42-B1A7-8F8241178AAF}" type="PERCENTAGE">
                      <a:rPr lang="el-GR" b="1" baseline="0"/>
                      <a:pPr>
                        <a:defRPr sz="2400"/>
                      </a:pPr>
                      <a:t>[PERCENTAGE]</a:t>
                    </a:fld>
                    <a:endParaRPr lang="el-G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CE-499E-A46D-0001C7A2F97C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4644363-B998-4220-9EB7-9F1881761FB6}" type="CATEGORYNAME">
                      <a:rPr lang="el-GR"/>
                      <a:pPr>
                        <a:defRPr sz="2400"/>
                      </a:pPr>
                      <a:t>[CATEGORY NAME]</a:t>
                    </a:fld>
                    <a:r>
                      <a:rPr lang="el-GR" baseline="0" dirty="0"/>
                      <a:t>
</a:t>
                    </a:r>
                    <a:fld id="{816A44EF-8C28-4735-920E-37C80FFAD197}" type="PERCENTAGE">
                      <a:rPr lang="el-GR" b="1" baseline="0"/>
                      <a:pPr>
                        <a:defRPr sz="2400"/>
                      </a:pPr>
                      <a:t>[PERCENTAGE]</a:t>
                    </a:fld>
                    <a:endParaRPr lang="el-G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2CE-499E-A46D-0001C7A2F97C}"/>
                </c:ext>
              </c:extLst>
            </c:dLbl>
            <c:dLbl>
              <c:idx val="4"/>
              <c:layout>
                <c:manualLayout>
                  <c:x val="2.0735084749524707E-2"/>
                  <c:y val="1.95191402961422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82521A4-0833-49F1-B32E-2FC3DEA588D6}" type="CATEGORYNAME">
                      <a:rPr lang="el-GR" sz="2000"/>
                      <a:pPr>
                        <a:defRPr sz="2000"/>
                      </a:pPr>
                      <a:t>[CATEGORY NAME]</a:t>
                    </a:fld>
                    <a:r>
                      <a:rPr lang="el-GR" sz="2000" baseline="0" dirty="0"/>
                      <a:t>
</a:t>
                    </a:r>
                    <a:fld id="{65FFEEF8-D04C-4281-A472-C9C2AA106EA3}" type="PERCENTAGE">
                      <a:rPr lang="el-GR" sz="2000" b="1" baseline="0"/>
                      <a:pPr>
                        <a:defRPr sz="2000"/>
                      </a:pPr>
                      <a:t>[PERCENTAGE]</a:t>
                    </a:fld>
                    <a:endParaRPr lang="el-G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99881727994317"/>
                      <c:h val="0.266404749720750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2CE-499E-A46D-0001C7A2F97C}"/>
                </c:ext>
              </c:extLst>
            </c:dLbl>
            <c:dLbl>
              <c:idx val="5"/>
              <c:layout>
                <c:manualLayout>
                  <c:x val="5.6808869149556442E-2"/>
                  <c:y val="6.13536108150405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841FD33-F574-4C64-B330-141D844900E5}" type="CATEGORYNAME">
                      <a:rPr lang="el-GR"/>
                      <a:pPr>
                        <a:defRPr sz="2400"/>
                      </a:pPr>
                      <a:t>[CATEGORY NAME]</a:t>
                    </a:fld>
                    <a:r>
                      <a:rPr lang="el-GR" baseline="0" dirty="0"/>
                      <a:t>
</a:t>
                    </a:r>
                    <a:fld id="{CAEC60D5-060B-4BDD-8176-CEE888D9B975}" type="PERCENTAGE">
                      <a:rPr lang="el-GR" b="1" baseline="0"/>
                      <a:pPr>
                        <a:defRPr sz="2400"/>
                      </a:pPr>
                      <a:t>[PERCENTAGE]</a:t>
                    </a:fld>
                    <a:endParaRPr lang="el-G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52001677822711"/>
                      <c:h val="0.419916142557651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2CE-499E-A46D-0001C7A2F97C}"/>
                </c:ext>
              </c:extLst>
            </c:dLbl>
            <c:dLbl>
              <c:idx val="6"/>
              <c:layout>
                <c:manualLayout>
                  <c:x val="-3.4356211144684422E-2"/>
                  <c:y val="7.81455052493438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68381A-C0EB-4153-9C97-B7C273E0AEA2}" type="CATEGORYNAME">
                      <a:rPr lang="el-GR"/>
                      <a:pPr>
                        <a:defRPr sz="2400"/>
                      </a:pPr>
                      <a:t>[CATEGORY NAME]</a:t>
                    </a:fld>
                    <a:r>
                      <a:rPr lang="el-GR" baseline="0" dirty="0"/>
                      <a:t>
</a:t>
                    </a:r>
                    <a:fld id="{C06A80E2-F6F2-4DB2-B00F-72E4EE80D9B6}" type="PERCENTAGE">
                      <a:rPr lang="el-GR" b="1" baseline="0"/>
                      <a:pPr>
                        <a:defRPr sz="2400"/>
                      </a:pPr>
                      <a:t>[PERCENTAGE]</a:t>
                    </a:fld>
                    <a:endParaRPr lang="el-G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2CE-499E-A46D-0001C7A2F9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ΠΛΗΡΩΣΗ ΘΕΣΕΩΝ</c:v>
                </c:pt>
                <c:pt idx="1">
                  <c:v>ΘΕΜΑΤΑ ΥΠΗΡΕΣΙΑΚΩΝ ΕΚΘΕΣΕΩΝ - ΕΠΙΚΥΡΩΣΗΣ ΔΙΟΡΙΣΜΩΝ</c:v>
                </c:pt>
                <c:pt idx="2">
                  <c:v>ΜΕΤΑΘΕΣΕΙΣ-ΑΠΟΣΠΑΣΕΙΣ</c:v>
                </c:pt>
                <c:pt idx="3">
                  <c:v>ΠΕΙΘΑΡΧ. ΥΠΟΘΕΣΕΙΣ</c:v>
                </c:pt>
                <c:pt idx="4">
                  <c:v>ΑΦΥΠΗΡΕΤΗΣΕΙΣ-ΠΑΡΑΙΤΗΣΕΙΣ</c:v>
                </c:pt>
                <c:pt idx="5">
                  <c:v>ΑΝΑΠΛΗΡΩΤΙΚΟΙ ΔΙΟΡΙΣΜΟΙ</c:v>
                </c:pt>
                <c:pt idx="6">
                  <c:v>ΔΙΑΦΟΡΑ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888</c:v>
                </c:pt>
                <c:pt idx="1">
                  <c:v>64</c:v>
                </c:pt>
                <c:pt idx="2">
                  <c:v>315</c:v>
                </c:pt>
                <c:pt idx="3">
                  <c:v>64</c:v>
                </c:pt>
                <c:pt idx="4">
                  <c:v>221</c:v>
                </c:pt>
                <c:pt idx="5">
                  <c:v>41</c:v>
                </c:pt>
                <c:pt idx="6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2CE-499E-A46D-0001C7A2F97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4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round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8"/>
      <c:hPercent val="98"/>
      <c:rotY val="12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743283250882035E-2"/>
          <c:y val="2.4320482844907853E-2"/>
          <c:w val="0.94256716749117964"/>
          <c:h val="0.862208524692346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Διορισμοί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9590">
              <a:solidFill>
                <a:srgbClr val="00B0F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1.5449980687524283E-2"/>
                </c:manualLayout>
              </c:layout>
              <c:tx>
                <c:rich>
                  <a:bodyPr/>
                  <a:lstStyle/>
                  <a:p>
                    <a:fld id="{F2F250D0-7A14-438E-AC30-AC2C9A471B9B}" type="VALUE">
                      <a:rPr lang="en-US" sz="1400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705-4096-AEC3-19D72331755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9D61C14-CAA4-419C-B97C-BD2F4FD6067D}" type="VALUE">
                      <a:rPr lang="en-US" sz="16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705-4096-AEC3-19D723317556}"/>
                </c:ext>
              </c:extLst>
            </c:dLbl>
            <c:dLbl>
              <c:idx val="2"/>
              <c:layout>
                <c:manualLayout>
                  <c:x val="0"/>
                  <c:y val="-1.931247585940517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800" b="1"/>
                    </a:pPr>
                    <a:fld id="{5EBF2408-43CC-49CA-836C-384219593E90}" type="VALUE">
                      <a:rPr lang="en-US" sz="1800" b="0"/>
                      <a:pPr>
                        <a:defRPr sz="1800" b="1"/>
                      </a:pPr>
                      <a:t>[VALUE]</a:t>
                    </a:fld>
                    <a:endParaRPr lang="el-G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705-4096-AEC3-19D723317556}"/>
                </c:ext>
              </c:extLst>
            </c:dLbl>
            <c:dLbl>
              <c:idx val="3"/>
              <c:layout>
                <c:manualLayout>
                  <c:x val="2.3941282299944831E-2"/>
                  <c:y val="-7.5256649675163198E-2"/>
                </c:manualLayout>
              </c:layout>
              <c:tx>
                <c:rich>
                  <a:bodyPr/>
                  <a:lstStyle/>
                  <a:p>
                    <a:fld id="{DCFCD551-03CA-4FD1-AFF7-B4260246E848}" type="VALUE">
                      <a:rPr lang="en-US" sz="14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705-4096-AEC3-19D723317556}"/>
                </c:ext>
              </c:extLst>
            </c:dLbl>
            <c:dLbl>
              <c:idx val="4"/>
              <c:layout>
                <c:manualLayout>
                  <c:x val="5.4453774191089184E-8"/>
                  <c:y val="-2.108965438841589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 b="1"/>
                    </a:pPr>
                    <a:fld id="{A3AF7BE4-74BC-4679-AB62-DECADA8D829F}" type="VALUE">
                      <a:rPr lang="en-US" sz="1600" b="1"/>
                      <a:pPr>
                        <a:defRPr sz="1600" b="1"/>
                      </a:pPr>
                      <a:t>[VALUE]</a:t>
                    </a:fld>
                    <a:endParaRPr lang="el-G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601714204811526E-2"/>
                      <c:h val="7.335561976949715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705-4096-AEC3-19D7233175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 formatCode="mmm\-yy">
                  <c:v>43282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21</c:v>
                </c:pt>
                <c:pt idx="2">
                  <c:v>21</c:v>
                </c:pt>
                <c:pt idx="3">
                  <c:v>233</c:v>
                </c:pt>
                <c:pt idx="4">
                  <c:v>133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05-4096-AEC3-19D723317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Προαγωγές</c:v>
                </c:pt>
              </c:strCache>
            </c:strRef>
          </c:tx>
          <c:spPr>
            <a:solidFill>
              <a:srgbClr val="00B0F0"/>
            </a:solidFill>
            <a:ln w="9590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7705-4096-AEC3-19D723317556}"/>
              </c:ext>
            </c:extLst>
          </c:dPt>
          <c:dLbls>
            <c:dLbl>
              <c:idx val="0"/>
              <c:layout>
                <c:manualLayout>
                  <c:x val="2.7830469319831023E-2"/>
                  <c:y val="-6.472330649032948E-2"/>
                </c:manualLayout>
              </c:layout>
              <c:tx>
                <c:rich>
                  <a:bodyPr/>
                  <a:lstStyle/>
                  <a:p>
                    <a:fld id="{52EF06E4-DD04-400F-A97E-F8F8A2F4E1B0}" type="VALUE">
                      <a:rPr lang="en-US" sz="2000" b="1" i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705-4096-AEC3-19D723317556}"/>
                </c:ext>
              </c:extLst>
            </c:dLbl>
            <c:dLbl>
              <c:idx val="1"/>
              <c:layout>
                <c:manualLayout>
                  <c:x val="1.8253974181025853E-2"/>
                  <c:y val="-6.0860911406181446E-2"/>
                </c:manualLayout>
              </c:layout>
              <c:tx>
                <c:rich>
                  <a:bodyPr/>
                  <a:lstStyle/>
                  <a:p>
                    <a:fld id="{66C67186-4219-4175-9312-FC8D0D608429}" type="VALUE">
                      <a:rPr lang="en-US" sz="14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705-4096-AEC3-19D723317556}"/>
                </c:ext>
              </c:extLst>
            </c:dLbl>
            <c:dLbl>
              <c:idx val="2"/>
              <c:layout>
                <c:manualLayout>
                  <c:x val="1.9298173665791778E-2"/>
                  <c:y val="-7.7207168026332304E-2"/>
                </c:manualLayout>
              </c:layout>
              <c:tx>
                <c:rich>
                  <a:bodyPr/>
                  <a:lstStyle/>
                  <a:p>
                    <a:fld id="{61C29739-51AB-4CCD-9088-287F560B4554}" type="VALUE">
                      <a:rPr lang="en-US" sz="14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705-4096-AEC3-19D723317556}"/>
                </c:ext>
              </c:extLst>
            </c:dLbl>
            <c:dLbl>
              <c:idx val="3"/>
              <c:layout>
                <c:manualLayout>
                  <c:x val="2.9248606756205539E-2"/>
                  <c:y val="-5.5244330630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05-4096-AEC3-19D723317556}"/>
                </c:ext>
              </c:extLst>
            </c:dLbl>
            <c:dLbl>
              <c:idx val="4"/>
              <c:layout>
                <c:manualLayout>
                  <c:x val="-5.6530694079907524E-3"/>
                  <c:y val="-6.1771475476239915E-2"/>
                </c:manualLayout>
              </c:layout>
              <c:tx>
                <c:rich>
                  <a:bodyPr/>
                  <a:lstStyle/>
                  <a:p>
                    <a:fld id="{91ACDF22-204B-42E8-99A4-AF4E091620C4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705-4096-AEC3-19D723317556}"/>
                </c:ext>
              </c:extLst>
            </c:dLbl>
            <c:dLbl>
              <c:idx val="5"/>
              <c:layout>
                <c:manualLayout>
                  <c:x val="1.5552821522309711E-2"/>
                  <c:y val="-4.3336537237007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705-4096-AEC3-19D7233175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 formatCode="mmm\-yy">
                  <c:v>43282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 formatCode="General">
                  <c:v>417</c:v>
                </c:pt>
                <c:pt idx="1">
                  <c:v>27</c:v>
                </c:pt>
                <c:pt idx="2" formatCode="General">
                  <c:v>85</c:v>
                </c:pt>
                <c:pt idx="3">
                  <c:v>174</c:v>
                </c:pt>
                <c:pt idx="4" formatCode="General">
                  <c:v>879</c:v>
                </c:pt>
                <c:pt idx="5">
                  <c:v>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705-4096-AEC3-19D7233175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8"/>
        <c:gapDepth val="0"/>
        <c:shape val="box"/>
        <c:axId val="309478080"/>
        <c:axId val="309476120"/>
        <c:axId val="0"/>
      </c:bar3DChart>
      <c:catAx>
        <c:axId val="3094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094761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09476120"/>
        <c:scaling>
          <c:orientation val="minMax"/>
          <c:max val="10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09478080"/>
        <c:crosses val="autoZero"/>
        <c:crossBetween val="between"/>
        <c:majorUnit val="100"/>
      </c:valAx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el-GR"/>
          </a:p>
        </c:txPr>
      </c:legendEntry>
      <c:layout>
        <c:manualLayout>
          <c:xMode val="edge"/>
          <c:yMode val="edge"/>
          <c:x val="0.78492423996452032"/>
          <c:y val="0.4592894374765133"/>
          <c:w val="0.14730266657770583"/>
          <c:h val="0.17201946914344191"/>
        </c:manualLayout>
      </c:layout>
      <c:overlay val="0"/>
      <c:txPr>
        <a:bodyPr/>
        <a:lstStyle/>
        <a:p>
          <a:pPr>
            <a:defRPr sz="1800"/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3774834437086165"/>
          <c:h val="0.86711711711711714"/>
        </c:manualLayout>
      </c:layout>
      <c:lineChart>
        <c:grouping val="standard"/>
        <c:varyColors val="0"/>
        <c:ser>
          <c:idx val="0"/>
          <c:order val="0"/>
          <c:tx>
            <c:strRef>
              <c:f>Sheet1!$G$1:$L$1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(μέχρι 7/2018)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pPr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2.5297619047619076E-2"/>
                  <c:y val="-4.2160731981128498E-2"/>
                </c:manualLayout>
              </c:layout>
              <c:tx>
                <c:rich>
                  <a:bodyPr/>
                  <a:lstStyle/>
                  <a:p>
                    <a:fld id="{07C3C76A-982D-405F-8DEE-80B69C0E5145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DF-4D56-8FBB-83D9CC5433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087F4F6-8D19-4B7A-95EF-DC332487834F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96-46A2-99B3-7C511C8B8FC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938DC56-C07F-4455-A6C9-AF09B439B653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96-46A2-99B3-7C511C8B8FC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2D079D7-C12D-4E2E-A14D-7012D4201B50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96-46A2-99B3-7C511C8B8FC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0974612-E859-4A1E-88E2-F660F2F2D560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96-46A2-99B3-7C511C8B8FC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357E195-29FF-4B73-8126-C4CCA6295EC5}" type="VALUE">
                      <a:rPr lang="en-US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096-46A2-99B3-7C511C8B8FCC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Sheet1!$G$1:$L$1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(μέχρι 7/2018)</c:v>
                </c:pt>
              </c:strCache>
            </c:strRef>
          </c:cat>
          <c:val>
            <c:numRef>
              <c:f>Sheet1!$G$2:$L$2</c:f>
              <c:numCache>
                <c:formatCode>#,##0</c:formatCode>
                <c:ptCount val="6"/>
                <c:pt idx="0">
                  <c:v>0</c:v>
                </c:pt>
                <c:pt idx="1">
                  <c:v>69</c:v>
                </c:pt>
                <c:pt idx="2">
                  <c:v>163</c:v>
                </c:pt>
                <c:pt idx="3">
                  <c:v>579</c:v>
                </c:pt>
                <c:pt idx="4">
                  <c:v>396</c:v>
                </c:pt>
                <c:pt idx="5" formatCode="General">
                  <c:v>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B4-48AA-A426-787D0B45BF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9476904"/>
        <c:axId val="309477296"/>
      </c:lineChart>
      <c:catAx>
        <c:axId val="309476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el-GR"/>
          </a:p>
        </c:txPr>
        <c:crossAx val="3094772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09477296"/>
        <c:scaling>
          <c:orientation val="minMax"/>
          <c:max val="800"/>
          <c:min val="0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</a:ln>
            <a:effectLst/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el-GR"/>
          </a:p>
        </c:txPr>
        <c:crossAx val="309476904"/>
        <c:crosses val="autoZero"/>
        <c:crossBetween val="between"/>
        <c:majorUnit val="100"/>
        <c:minorUnit val="100"/>
      </c:valAx>
      <c:spPr>
        <a:solidFill>
          <a:schemeClr val="tx2">
            <a:lumMod val="20000"/>
            <a:lumOff val="80000"/>
          </a:schemeClr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3774834437086165"/>
          <c:h val="0.86711711711711714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</c:spPr>
          </c:marker>
          <c:dLbls>
            <c:dLbl>
              <c:idx val="0"/>
              <c:layout>
                <c:manualLayout>
                  <c:x val="-1.5735144072589836E-2"/>
                  <c:y val="-5.4423541138412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A0-4027-BD88-D0706C1A8080}"/>
                </c:ext>
              </c:extLst>
            </c:dLbl>
            <c:dLbl>
              <c:idx val="1"/>
              <c:layout>
                <c:manualLayout>
                  <c:x val="5.2450480241966208E-3"/>
                  <c:y val="-4.353883291072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A0-4027-BD88-D0706C1A8080}"/>
                </c:ext>
              </c:extLst>
            </c:dLbl>
            <c:dLbl>
              <c:idx val="2"/>
              <c:layout>
                <c:manualLayout>
                  <c:x val="-1.0490096048393209E-2"/>
                  <c:y val="-8.163531170761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A0-4027-BD88-D0706C1A8080}"/>
                </c:ext>
              </c:extLst>
            </c:dLbl>
            <c:dLbl>
              <c:idx val="3"/>
              <c:layout>
                <c:manualLayout>
                  <c:x val="-2.3602716108884751E-2"/>
                  <c:y val="-7.62923769760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0-4027-BD88-D0706C1A8080}"/>
                </c:ext>
              </c:extLst>
            </c:dLbl>
            <c:dLbl>
              <c:idx val="4"/>
              <c:layout>
                <c:manualLayout>
                  <c:x val="0"/>
                  <c:y val="-4.898118702457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A0-4027-BD88-D0706C1A8080}"/>
                </c:ext>
              </c:extLst>
            </c:dLbl>
            <c:dLbl>
              <c:idx val="5"/>
              <c:layout>
                <c:manualLayout>
                  <c:x val="0"/>
                  <c:y val="-3.255208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A0-4027-BD88-D0706C1A80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Sheet1!$E$1:$L$1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 formatCode="mmm\-yy">
                  <c:v>43282</c:v>
                </c:pt>
              </c:numCache>
            </c:numRef>
          </c:cat>
          <c:val>
            <c:numRef>
              <c:f>Sheet1!$E$2:$L$2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A0-4027-BD88-D0706C1A8080}"/>
            </c:ext>
          </c:extLst>
        </c:ser>
        <c:ser>
          <c:idx val="0"/>
          <c:order val="1"/>
          <c:spPr>
            <a:ln>
              <a:solidFill>
                <a:sysClr val="window" lastClr="FFFF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E0A0-4027-BD88-D0706C1A8080}"/>
              </c:ext>
            </c:extLst>
          </c:dPt>
          <c:dLbls>
            <c:dLbl>
              <c:idx val="4"/>
              <c:layout>
                <c:manualLayout>
                  <c:x val="-4.6296296296296294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A0-4027-BD88-D0706C1A8080}"/>
                </c:ext>
              </c:extLst>
            </c:dLbl>
            <c:dLbl>
              <c:idx val="5"/>
              <c:layout>
                <c:manualLayout>
                  <c:x val="-7.2236937153864677E-3"/>
                  <c:y val="-2.7088036117381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A0-4027-BD88-D0706C1A8080}"/>
                </c:ext>
              </c:extLst>
            </c:dLbl>
            <c:dLbl>
              <c:idx val="6"/>
              <c:layout>
                <c:manualLayout>
                  <c:x val="1.1880926694983408E-7"/>
                  <c:y val="-2.9846018457067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54996250468683E-2"/>
                      <c:h val="5.80957734696124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0A0-4027-BD88-D0706C1A80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Sheet1!$E$1:$L$1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 formatCode="mmm\-yy">
                  <c:v>43282</c:v>
                </c:pt>
              </c:numCache>
            </c:numRef>
          </c:cat>
          <c:val>
            <c:numRef>
              <c:f>Sheet1!$E$3:$L$3</c:f>
              <c:numCache>
                <c:formatCode>#,##0</c:formatCode>
                <c:ptCount val="8"/>
                <c:pt idx="0">
                  <c:v>341</c:v>
                </c:pt>
                <c:pt idx="1">
                  <c:v>734</c:v>
                </c:pt>
                <c:pt idx="2">
                  <c:v>926</c:v>
                </c:pt>
                <c:pt idx="3">
                  <c:v>365</c:v>
                </c:pt>
                <c:pt idx="4">
                  <c:v>97</c:v>
                </c:pt>
                <c:pt idx="5">
                  <c:v>107</c:v>
                </c:pt>
                <c:pt idx="6">
                  <c:v>82</c:v>
                </c:pt>
                <c:pt idx="7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0A0-4027-BD88-D0706C1A80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5675368"/>
        <c:axId val="365677720"/>
      </c:lineChart>
      <c:catAx>
        <c:axId val="36567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" lastClr="FFFFFF"/>
            </a:solidFill>
          </a:ln>
        </c:spPr>
        <c:txPr>
          <a:bodyPr rot="0" vert="horz"/>
          <a:lstStyle/>
          <a:p>
            <a:pPr>
              <a:defRPr sz="2400"/>
            </a:pPr>
            <a:endParaRPr lang="el-GR"/>
          </a:p>
        </c:txPr>
        <c:crossAx val="3656777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65677720"/>
        <c:scaling>
          <c:orientation val="minMax"/>
          <c:max val="1000"/>
          <c:min val="0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3200"/>
            </a:pPr>
            <a:endParaRPr lang="el-GR"/>
          </a:p>
        </c:txPr>
        <c:crossAx val="365675368"/>
        <c:crosses val="autoZero"/>
        <c:crossBetween val="between"/>
        <c:majorUnit val="400"/>
        <c:minorUnit val="4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1">
          <a:solidFill>
            <a:schemeClr val="tx1"/>
          </a:solidFill>
        </a:defRPr>
      </a:pPr>
      <a:endParaRPr lang="el-G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F4CB2-15FB-487D-AEF7-E6589C49A220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BE055-CC36-4112-93D3-03061450A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76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6D5EE-3B0C-4E90-8D5A-8A69E74B6551}" type="datetimeFigureOut">
              <a:rPr lang="el-GR" smtClean="0"/>
              <a:t>12/9/2018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F7E51-91B2-4E8A-9147-73F05FF019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5825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928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4363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00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609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950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E0DF-F63C-481E-9D27-FC842A178711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61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49A0-8133-42BD-9374-41A575C3DD41}" type="datetime1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B69E-BA0C-4E97-8A6C-4C8C34C98C2B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3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573C-7DCD-4FBF-A7B8-3E86F021A83E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21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F0B-3691-4785-B97E-756A5AA9129F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37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FC8C-D808-4FED-8AB8-1724FD69A625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10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73D7-4417-4BB6-B32B-D7B71DC288F0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79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C67-FCAB-46ED-9E3D-6618830139FE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1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3F15-06BA-4101-9058-100E63056597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3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C64D-B0E5-48FB-8EE8-AF431E566316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1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0B01-DD4B-463F-A6C9-E10F4145977C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4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97BC-76BD-4024-B5E9-C2733E0B78F5}" type="datetime1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3DB2-2771-428D-A393-4A7B1C5AB17D}" type="datetime1">
              <a:rPr lang="en-GB" smtClean="0"/>
              <a:t>12/09/2018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9BC3-790E-4CFA-8B18-7A901B4204DD}" type="datetime1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914A-89E8-40CA-BB3C-201BC5895E03}" type="datetime1">
              <a:rPr lang="en-GB" smtClean="0"/>
              <a:t>12/09/2018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F894-5B53-4A96-A605-BD6112E6C214}" type="datetime1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5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56ED-1DBA-4096-B202-7E7050DB03A7}" type="datetime1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64D4EF"/>
            </a:gs>
            <a:gs pos="56000">
              <a:srgbClr val="C5F0FF"/>
            </a:gs>
            <a:gs pos="2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3596BF"/>
            </a:gs>
            <a:gs pos="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C78C57-7E45-41DF-8A74-0CE623AAD2F5}" type="datetime1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00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634" y="-1001334"/>
            <a:ext cx="10227276" cy="422567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Arial Black" panose="020B0A04020102020204" pitchFamily="34" charset="0"/>
              </a:rPr>
              <a:t/>
            </a:r>
            <a:br>
              <a:rPr lang="en-GB" b="1" dirty="0" smtClean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 smtClean="0">
                <a:latin typeface="Arial Black" panose="020B0A04020102020204" pitchFamily="34" charset="0"/>
              </a:rPr>
              <a:t/>
            </a:r>
            <a:br>
              <a:rPr lang="en-GB" b="1" dirty="0" smtClean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 smtClean="0">
                <a:latin typeface="Arial Black" panose="020B0A04020102020204" pitchFamily="34" charset="0"/>
              </a:rPr>
              <a:t/>
            </a:r>
            <a:br>
              <a:rPr lang="en-GB" b="1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l-GR" dirty="0"/>
              <a:t> 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23"/>
          <a:stretch/>
        </p:blipFill>
        <p:spPr>
          <a:xfrm>
            <a:off x="3573194" y="1041166"/>
            <a:ext cx="4784097" cy="1828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7"/>
          <a:stretch/>
        </p:blipFill>
        <p:spPr>
          <a:xfrm>
            <a:off x="2588455" y="3025456"/>
            <a:ext cx="7749900" cy="81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858" y="2678364"/>
            <a:ext cx="8534400" cy="1507067"/>
          </a:xfrm>
        </p:spPr>
        <p:txBody>
          <a:bodyPr>
            <a:no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l-GR" sz="48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rPr>
              <a:t>ΠΛΗΡΩΣΗ ΘΕΣΕΩΝ</a:t>
            </a:r>
            <a:r>
              <a:rPr lang="el-GR" sz="5400" b="1" cap="none" dirty="0">
                <a:ln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l-GR" sz="5400" b="1" cap="none" dirty="0">
                <a:ln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32407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654" y="272384"/>
            <a:ext cx="10290964" cy="1173239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/>
              <a:t>ΚΑΤΑΣΤΑΣΗ ΝΟΜΟΘΕΤΗΜΕΝΩΝ ΘΕΣΕΩΝ</a:t>
            </a:r>
            <a:endParaRPr lang="el-GR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44206"/>
              </p:ext>
            </p:extLst>
          </p:nvPr>
        </p:nvGraphicFramePr>
        <p:xfrm>
          <a:off x="775065" y="1332410"/>
          <a:ext cx="10720249" cy="4933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3335">
                  <a:extLst>
                    <a:ext uri="{9D8B030D-6E8A-4147-A177-3AD203B41FA5}">
                      <a16:colId xmlns:a16="http://schemas.microsoft.com/office/drawing/2014/main" val="1788745639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162233233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66327275"/>
                    </a:ext>
                  </a:extLst>
                </a:gridCol>
                <a:gridCol w="1018547">
                  <a:extLst>
                    <a:ext uri="{9D8B030D-6E8A-4147-A177-3AD203B41FA5}">
                      <a16:colId xmlns:a16="http://schemas.microsoft.com/office/drawing/2014/main" val="3006060483"/>
                    </a:ext>
                  </a:extLst>
                </a:gridCol>
                <a:gridCol w="1278541">
                  <a:extLst>
                    <a:ext uri="{9D8B030D-6E8A-4147-A177-3AD203B41FA5}">
                      <a16:colId xmlns:a16="http://schemas.microsoft.com/office/drawing/2014/main" val="3738853465"/>
                    </a:ext>
                  </a:extLst>
                </a:gridCol>
                <a:gridCol w="1278541">
                  <a:extLst>
                    <a:ext uri="{9D8B030D-6E8A-4147-A177-3AD203B41FA5}">
                      <a16:colId xmlns:a16="http://schemas.microsoft.com/office/drawing/2014/main" val="533453166"/>
                    </a:ext>
                  </a:extLst>
                </a:gridCol>
                <a:gridCol w="1144417">
                  <a:extLst>
                    <a:ext uri="{9D8B030D-6E8A-4147-A177-3AD203B41FA5}">
                      <a16:colId xmlns:a16="http://schemas.microsoft.com/office/drawing/2014/main" val="191502557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34672206"/>
                    </a:ext>
                  </a:extLst>
                </a:gridCol>
                <a:gridCol w="1193074">
                  <a:extLst>
                    <a:ext uri="{9D8B030D-6E8A-4147-A177-3AD203B41FA5}">
                      <a16:colId xmlns:a16="http://schemas.microsoft.com/office/drawing/2014/main" val="1062492762"/>
                    </a:ext>
                  </a:extLst>
                </a:gridCol>
              </a:tblGrid>
              <a:tr h="91277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 </a:t>
                      </a:r>
                      <a:endParaRPr lang="el-GR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Θέσεις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effectLst/>
                        </a:rPr>
                        <a:t>2015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2016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2017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2018</a:t>
                      </a:r>
                      <a:endParaRPr lang="el-GR" sz="16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(μέχρι 31.7.2018)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46118"/>
                  </a:ext>
                </a:extLst>
              </a:tr>
              <a:tr h="13993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</a:t>
                      </a:r>
                      <a:endParaRPr lang="el-GR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 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61411"/>
                  </a:ext>
                </a:extLst>
              </a:tr>
              <a:tr h="8639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Κατειλημμένες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spc="-15" dirty="0">
                          <a:effectLst/>
                        </a:rPr>
                        <a:t>12.397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effectLst/>
                        </a:rPr>
                        <a:t>76</a:t>
                      </a:r>
                      <a:r>
                        <a:rPr lang="el-GR" sz="1600" b="1" spc="-15" dirty="0">
                          <a:effectLst/>
                        </a:rPr>
                        <a:t>.</a:t>
                      </a:r>
                      <a:r>
                        <a:rPr lang="en-US" sz="1600" b="1" spc="-15" dirty="0">
                          <a:effectLst/>
                        </a:rPr>
                        <a:t>92%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effectLst/>
                        </a:rPr>
                        <a:t>12.385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76.84%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12.281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76,54%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12</a:t>
                      </a:r>
                      <a:r>
                        <a:rPr lang="en-GB" sz="1600" b="1" spc="-15">
                          <a:effectLst/>
                        </a:rPr>
                        <a:t>.</a:t>
                      </a:r>
                      <a:r>
                        <a:rPr lang="el-GR" sz="1600" b="1" spc="-15">
                          <a:effectLst/>
                        </a:rPr>
                        <a:t>193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75.88%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49845"/>
                  </a:ext>
                </a:extLst>
              </a:tr>
              <a:tr h="8450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Κενές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>
                          <a:effectLst/>
                        </a:rPr>
                        <a:t>3.721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>
                          <a:effectLst/>
                        </a:rPr>
                        <a:t>23</a:t>
                      </a:r>
                      <a:r>
                        <a:rPr lang="el-GR" sz="1600" b="1" spc="-15">
                          <a:effectLst/>
                        </a:rPr>
                        <a:t>.</a:t>
                      </a:r>
                      <a:r>
                        <a:rPr lang="en-US" sz="1600" b="1" spc="-15">
                          <a:effectLst/>
                        </a:rPr>
                        <a:t>08%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>
                          <a:effectLst/>
                        </a:rPr>
                        <a:t>3.643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23.26%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3.765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23.46%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3</a:t>
                      </a:r>
                      <a:r>
                        <a:rPr lang="en-GB" sz="1600" b="1" spc="-15" dirty="0">
                          <a:effectLst/>
                        </a:rPr>
                        <a:t>.</a:t>
                      </a:r>
                      <a:r>
                        <a:rPr lang="el-GR" sz="1600" b="1" spc="-15" dirty="0">
                          <a:effectLst/>
                        </a:rPr>
                        <a:t>875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24.12%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09157"/>
                  </a:ext>
                </a:extLst>
              </a:tr>
              <a:tr h="912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Νομοθετημένες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16.</a:t>
                      </a:r>
                      <a:r>
                        <a:rPr lang="en-US" sz="1600" b="1" spc="-15">
                          <a:effectLst/>
                        </a:rPr>
                        <a:t>116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100.00%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>
                          <a:effectLst/>
                        </a:rPr>
                        <a:t>16.028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100.00%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16.046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100.00%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16</a:t>
                      </a:r>
                      <a:r>
                        <a:rPr lang="en-GB" sz="1600" b="1" spc="-15" dirty="0">
                          <a:effectLst/>
                        </a:rPr>
                        <a:t>.</a:t>
                      </a:r>
                      <a:r>
                        <a:rPr lang="el-GR" sz="1600" b="1" spc="-15" dirty="0">
                          <a:effectLst/>
                        </a:rPr>
                        <a:t>068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100.00%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0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1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466" y="290341"/>
            <a:ext cx="9684880" cy="806939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ΝομοθετημΕΝες</a:t>
            </a:r>
            <a:r>
              <a:rPr lang="el-GR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l-GR" sz="2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ΘΕσεις</a:t>
            </a:r>
            <a:r>
              <a:rPr lang="el-GR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l-GR" sz="2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ανΑ</a:t>
            </a:r>
            <a:r>
              <a:rPr lang="el-GR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l-GR" sz="2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ΚλΙμακα</a:t>
            </a:r>
            <a:r>
              <a:rPr lang="el-GR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el-GR" sz="18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Ιουλιος</a:t>
            </a:r>
            <a:r>
              <a:rPr lang="el-GR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2018</a:t>
            </a:r>
            <a:r>
              <a:rPr lang="en-US" sz="1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r>
              <a:rPr lang="el-G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507453"/>
              </p:ext>
            </p:extLst>
          </p:nvPr>
        </p:nvGraphicFramePr>
        <p:xfrm>
          <a:off x="289734" y="916305"/>
          <a:ext cx="11529752" cy="5737473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549108">
                  <a:extLst>
                    <a:ext uri="{9D8B030D-6E8A-4147-A177-3AD203B41FA5}">
                      <a16:colId xmlns:a16="http://schemas.microsoft.com/office/drawing/2014/main" val="812305222"/>
                    </a:ext>
                  </a:extLst>
                </a:gridCol>
                <a:gridCol w="2837330">
                  <a:extLst>
                    <a:ext uri="{9D8B030D-6E8A-4147-A177-3AD203B41FA5}">
                      <a16:colId xmlns:a16="http://schemas.microsoft.com/office/drawing/2014/main" val="4269573334"/>
                    </a:ext>
                  </a:extLst>
                </a:gridCol>
                <a:gridCol w="178875">
                  <a:extLst>
                    <a:ext uri="{9D8B030D-6E8A-4147-A177-3AD203B41FA5}">
                      <a16:colId xmlns:a16="http://schemas.microsoft.com/office/drawing/2014/main" val="2221445137"/>
                    </a:ext>
                  </a:extLst>
                </a:gridCol>
                <a:gridCol w="2179404">
                  <a:extLst>
                    <a:ext uri="{9D8B030D-6E8A-4147-A177-3AD203B41FA5}">
                      <a16:colId xmlns:a16="http://schemas.microsoft.com/office/drawing/2014/main" val="1668589348"/>
                    </a:ext>
                  </a:extLst>
                </a:gridCol>
                <a:gridCol w="253911">
                  <a:extLst>
                    <a:ext uri="{9D8B030D-6E8A-4147-A177-3AD203B41FA5}">
                      <a16:colId xmlns:a16="http://schemas.microsoft.com/office/drawing/2014/main" val="4088204479"/>
                    </a:ext>
                  </a:extLst>
                </a:gridCol>
                <a:gridCol w="3328050">
                  <a:extLst>
                    <a:ext uri="{9D8B030D-6E8A-4147-A177-3AD203B41FA5}">
                      <a16:colId xmlns:a16="http://schemas.microsoft.com/office/drawing/2014/main" val="2502505991"/>
                    </a:ext>
                  </a:extLst>
                </a:gridCol>
                <a:gridCol w="203074">
                  <a:extLst>
                    <a:ext uri="{9D8B030D-6E8A-4147-A177-3AD203B41FA5}">
                      <a16:colId xmlns:a16="http://schemas.microsoft.com/office/drawing/2014/main" val="644556126"/>
                    </a:ext>
                  </a:extLst>
                </a:gridCol>
              </a:tblGrid>
              <a:tr h="803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effectLst/>
                        </a:rPr>
                        <a:t>Μισθοδοτική Κλίμακα</a:t>
                      </a:r>
                      <a:endParaRPr lang="el-GR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effectLst/>
                        </a:rPr>
                        <a:t>Εγκεκριμένες</a:t>
                      </a:r>
                      <a:endParaRPr lang="el-GR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 smtClean="0">
                          <a:effectLst/>
                        </a:rPr>
                        <a:t>Κατειλημμένες</a:t>
                      </a:r>
                      <a:endParaRPr lang="el-GR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effectLst/>
                        </a:rPr>
                        <a:t>Κενές</a:t>
                      </a:r>
                      <a:endParaRPr lang="el-GR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528210"/>
                  </a:ext>
                </a:extLst>
              </a:tr>
              <a:tr h="679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Α1-Α2-Α5+2 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Α5(2β)-Α7-Α8+1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7352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/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5750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1602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90271"/>
                  </a:ext>
                </a:extLst>
              </a:tr>
              <a:tr h="1211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Α8-Α9+1 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Α11- </a:t>
                      </a:r>
                      <a:r>
                        <a:rPr lang="el-GR" sz="1800" dirty="0" smtClean="0">
                          <a:effectLst/>
                        </a:rPr>
                        <a:t>Α13+2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7725</a:t>
                      </a: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/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5857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1868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532865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Α14+2 μέχρι Α15+1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/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20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96039"/>
                  </a:ext>
                </a:extLst>
              </a:tr>
              <a:tr h="103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Α15-Α16 μέχρι 70685 Π.Μ.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/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35426"/>
                  </a:ext>
                </a:extLst>
              </a:tr>
              <a:tr h="424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ΓΕΝΙΚΟ ΣΥΝΟΛΟ</a:t>
                      </a:r>
                      <a:endParaRPr lang="el-G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16068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/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12193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3875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6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319" y="8617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ΑΠΟΠΑΓΟΠΟΙΗΣΕΙΣ</a:t>
            </a:r>
            <a:endParaRPr lang="el-GR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89684"/>
              </p:ext>
            </p:extLst>
          </p:nvPr>
        </p:nvGraphicFramePr>
        <p:xfrm>
          <a:off x="665463" y="1691294"/>
          <a:ext cx="11052926" cy="4157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069">
                  <a:extLst>
                    <a:ext uri="{9D8B030D-6E8A-4147-A177-3AD203B41FA5}">
                      <a16:colId xmlns:a16="http://schemas.microsoft.com/office/drawing/2014/main" val="1770041259"/>
                    </a:ext>
                  </a:extLst>
                </a:gridCol>
                <a:gridCol w="2006816">
                  <a:extLst>
                    <a:ext uri="{9D8B030D-6E8A-4147-A177-3AD203B41FA5}">
                      <a16:colId xmlns:a16="http://schemas.microsoft.com/office/drawing/2014/main" val="997650097"/>
                    </a:ext>
                  </a:extLst>
                </a:gridCol>
                <a:gridCol w="2377305">
                  <a:extLst>
                    <a:ext uri="{9D8B030D-6E8A-4147-A177-3AD203B41FA5}">
                      <a16:colId xmlns:a16="http://schemas.microsoft.com/office/drawing/2014/main" val="3982167131"/>
                    </a:ext>
                  </a:extLst>
                </a:gridCol>
                <a:gridCol w="2377305">
                  <a:extLst>
                    <a:ext uri="{9D8B030D-6E8A-4147-A177-3AD203B41FA5}">
                      <a16:colId xmlns:a16="http://schemas.microsoft.com/office/drawing/2014/main" val="2212823679"/>
                    </a:ext>
                  </a:extLst>
                </a:gridCol>
                <a:gridCol w="2346431">
                  <a:extLst>
                    <a:ext uri="{9D8B030D-6E8A-4147-A177-3AD203B41FA5}">
                      <a16:colId xmlns:a16="http://schemas.microsoft.com/office/drawing/2014/main" val="1350331131"/>
                    </a:ext>
                  </a:extLst>
                </a:gridCol>
              </a:tblGrid>
              <a:tr h="1503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</a:rPr>
                        <a:t>ΕΤΟΣ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lnR w="12700" cmpd="sng">
                      <a:noFill/>
                    </a:ln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ΣΥΝΟΛΟ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ΘΕΣΕΩΝ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ΠΡΟΑΓΩΓΗΣ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ΠΡΩΤΟΥ ΔΙΟΡΙΣΜΟΥ ΚΑΙ ΠΡΟΑΓΩΓΗΣ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ΠΡΩΤΟΥ ΔΙΟΡΙΣΜΟΥ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14317"/>
                  </a:ext>
                </a:extLst>
              </a:tr>
              <a:tr h="630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  <a:endParaRPr lang="el-G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557705"/>
                  </a:ext>
                </a:extLst>
              </a:tr>
              <a:tr h="630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dirty="0">
                          <a:effectLst/>
                          <a:latin typeface="Arial Black" panose="020B0A04020102020204" pitchFamily="34" charset="0"/>
                        </a:rPr>
                        <a:t>2016</a:t>
                      </a:r>
                      <a:endParaRPr lang="el-G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extLst>
                  <a:ext uri="{0D108BD9-81ED-4DB2-BD59-A6C34878D82A}">
                    <a16:rowId xmlns:a16="http://schemas.microsoft.com/office/drawing/2014/main" val="632431037"/>
                  </a:ext>
                </a:extLst>
              </a:tr>
              <a:tr h="630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dirty="0"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el-G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1688</a:t>
                      </a:r>
                      <a:endParaRPr lang="el-GR" sz="3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extLst>
                  <a:ext uri="{0D108BD9-81ED-4DB2-BD59-A6C34878D82A}">
                    <a16:rowId xmlns:a16="http://schemas.microsoft.com/office/drawing/2014/main" val="2117238315"/>
                  </a:ext>
                </a:extLst>
              </a:tr>
              <a:tr h="709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 smtClean="0">
                          <a:effectLst/>
                          <a:latin typeface="Arial Black" panose="020B0A04020102020204" pitchFamily="34" charset="0"/>
                        </a:rPr>
                        <a:t>2018 (</a:t>
                      </a:r>
                      <a:r>
                        <a:rPr lang="el-GR" sz="2000" dirty="0">
                          <a:effectLst/>
                          <a:latin typeface="Arial Black" panose="020B0A04020102020204" pitchFamily="34" charset="0"/>
                        </a:rPr>
                        <a:t>Μέχρι 7/18)</a:t>
                      </a:r>
                      <a:endParaRPr lang="el-GR" sz="20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/>
                </a:tc>
                <a:extLst>
                  <a:ext uri="{0D108BD9-81ED-4DB2-BD59-A6C34878D82A}">
                    <a16:rowId xmlns:a16="http://schemas.microsoft.com/office/drawing/2014/main" val="429201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3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29253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ΠΛΗΡΩΣΕΙΣ ΘΕΣΕΩΝ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508729"/>
              </p:ext>
            </p:extLst>
          </p:nvPr>
        </p:nvGraphicFramePr>
        <p:xfrm>
          <a:off x="927100" y="1523383"/>
          <a:ext cx="10016835" cy="5005007"/>
        </p:xfrm>
        <a:graphic>
          <a:graphicData uri="http://schemas.openxmlformats.org/drawingml/2006/table">
            <a:tbl>
              <a:tblPr firstRow="1" firstCol="1" bandRow="1"/>
              <a:tblGrid>
                <a:gridCol w="2436192">
                  <a:extLst>
                    <a:ext uri="{9D8B030D-6E8A-4147-A177-3AD203B41FA5}">
                      <a16:colId xmlns:a16="http://schemas.microsoft.com/office/drawing/2014/main" val="2576839899"/>
                    </a:ext>
                  </a:extLst>
                </a:gridCol>
                <a:gridCol w="1488253">
                  <a:extLst>
                    <a:ext uri="{9D8B030D-6E8A-4147-A177-3AD203B41FA5}">
                      <a16:colId xmlns:a16="http://schemas.microsoft.com/office/drawing/2014/main" val="3374259009"/>
                    </a:ext>
                  </a:extLst>
                </a:gridCol>
                <a:gridCol w="1488253">
                  <a:extLst>
                    <a:ext uri="{9D8B030D-6E8A-4147-A177-3AD203B41FA5}">
                      <a16:colId xmlns:a16="http://schemas.microsoft.com/office/drawing/2014/main" val="1885823028"/>
                    </a:ext>
                  </a:extLst>
                </a:gridCol>
                <a:gridCol w="1489209">
                  <a:extLst>
                    <a:ext uri="{9D8B030D-6E8A-4147-A177-3AD203B41FA5}">
                      <a16:colId xmlns:a16="http://schemas.microsoft.com/office/drawing/2014/main" val="4123926734"/>
                    </a:ext>
                  </a:extLst>
                </a:gridCol>
                <a:gridCol w="1488253">
                  <a:extLst>
                    <a:ext uri="{9D8B030D-6E8A-4147-A177-3AD203B41FA5}">
                      <a16:colId xmlns:a16="http://schemas.microsoft.com/office/drawing/2014/main" val="254112429"/>
                    </a:ext>
                  </a:extLst>
                </a:gridCol>
                <a:gridCol w="1626675">
                  <a:extLst>
                    <a:ext uri="{9D8B030D-6E8A-4147-A177-3AD203B41FA5}">
                      <a16:colId xmlns:a16="http://schemas.microsoft.com/office/drawing/2014/main" val="1510287102"/>
                    </a:ext>
                  </a:extLst>
                </a:gridCol>
              </a:tblGrid>
              <a:tr h="843915">
                <a:tc>
                  <a:txBody>
                    <a:bodyPr/>
                    <a:lstStyle/>
                    <a:p>
                      <a:pPr indent="6013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(μέχρι 7/2018)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44416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Πρώτου Διορισμού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08667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Πρώτου Διορισμού και Προαγωγής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37907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Προαγωγής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826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331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ΣΥΝΟΛΟ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1013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938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1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89832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latin typeface="Arial Black" panose="020B0A04020102020204" pitchFamily="34" charset="0"/>
              </a:rPr>
              <a:t/>
            </a:r>
            <a:br>
              <a:rPr lang="el-GR" sz="3200" b="1" dirty="0">
                <a:latin typeface="Arial Black" panose="020B0A04020102020204" pitchFamily="34" charset="0"/>
              </a:rPr>
            </a:br>
            <a:r>
              <a:rPr lang="el-GR" b="1" cap="all" dirty="0" err="1">
                <a:solidFill>
                  <a:schemeClr val="tx1"/>
                </a:solidFill>
                <a:latin typeface="Arial Black" panose="020B0A04020102020204" pitchFamily="34" charset="0"/>
              </a:rPr>
              <a:t>Διορισμοι</a:t>
            </a:r>
            <a:r>
              <a:rPr lang="el-GR" b="1" cap="all" dirty="0">
                <a:latin typeface="Arial Black" panose="020B0A04020102020204" pitchFamily="34" charset="0"/>
              </a:rPr>
              <a:t> - </a:t>
            </a:r>
            <a:r>
              <a:rPr lang="el-GR" b="1" cap="all" dirty="0" err="1">
                <a:solidFill>
                  <a:schemeClr val="tx1"/>
                </a:solidFill>
                <a:latin typeface="Arial Black" panose="020B0A04020102020204" pitchFamily="34" charset="0"/>
              </a:rPr>
              <a:t>Προαγωγεσ</a:t>
            </a:r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55555"/>
              </p:ext>
            </p:extLst>
          </p:nvPr>
        </p:nvGraphicFramePr>
        <p:xfrm>
          <a:off x="534573" y="942536"/>
          <a:ext cx="11247852" cy="5711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2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987" y="267758"/>
            <a:ext cx="8534400" cy="138006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1800" b="1" i="1" dirty="0"/>
              <a:t> 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l-GR" sz="4000" b="1" cap="all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ΠΡΟΦΟΡΙΚΗ ΕΞΕΤΑΣΗ</a:t>
            </a:r>
            <a:r>
              <a:rPr lang="el-GR" sz="4000" b="1" cap="all" dirty="0">
                <a:solidFill>
                  <a:schemeClr val="tx1"/>
                </a:solidFill>
                <a:latin typeface="Arial Black" panose="020B0A04020102020204" pitchFamily="34" charset="0"/>
              </a:rPr>
              <a:t> ΥΠΟΨΗΦΙΩΝ </a:t>
            </a:r>
            <a:r>
              <a:rPr lang="el-GR" sz="4000" dirty="0">
                <a:latin typeface="Arial Black" panose="020B0A04020102020204" pitchFamily="34" charset="0"/>
              </a:rPr>
              <a:t/>
            </a:r>
            <a:br>
              <a:rPr lang="el-GR" sz="4000" dirty="0">
                <a:latin typeface="Arial Black" panose="020B0A04020102020204" pitchFamily="34" charset="0"/>
              </a:rPr>
            </a:br>
            <a:endParaRPr lang="el-GR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601339"/>
              </p:ext>
            </p:extLst>
          </p:nvPr>
        </p:nvGraphicFramePr>
        <p:xfrm>
          <a:off x="263514" y="1409700"/>
          <a:ext cx="10670808" cy="510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5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078" y="311403"/>
            <a:ext cx="10123371" cy="1117601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err="1" smtClean="0">
                <a:latin typeface="Arial Black" panose="020B0A04020102020204" pitchFamily="34" charset="0"/>
              </a:rPr>
              <a:t>ΕπΙπεδο</a:t>
            </a:r>
            <a:r>
              <a:rPr lang="el-GR" sz="3200" b="1" dirty="0" smtClean="0">
                <a:latin typeface="Arial Black" panose="020B0A04020102020204" pitchFamily="34" charset="0"/>
              </a:rPr>
              <a:t> </a:t>
            </a:r>
            <a:r>
              <a:rPr lang="el-GR" sz="3200" b="1" dirty="0" err="1" smtClean="0">
                <a:latin typeface="Arial Black" panose="020B0A04020102020204" pitchFamily="34" charset="0"/>
              </a:rPr>
              <a:t>εκπαΙδευσης</a:t>
            </a:r>
            <a:r>
              <a:rPr lang="el-GR" sz="3200" b="1" dirty="0" smtClean="0">
                <a:latin typeface="Arial Black" panose="020B0A04020102020204" pitchFamily="34" charset="0"/>
              </a:rPr>
              <a:t> </a:t>
            </a:r>
            <a:r>
              <a:rPr lang="el-GR" sz="3200" b="1" dirty="0" err="1" smtClean="0">
                <a:latin typeface="Arial Black" panose="020B0A04020102020204" pitchFamily="34" charset="0"/>
              </a:rPr>
              <a:t>διορισθΕντων</a:t>
            </a:r>
            <a:r>
              <a:rPr lang="el-GR" sz="3200" b="1" dirty="0" smtClean="0">
                <a:latin typeface="Arial Black" panose="020B0A04020102020204" pitchFamily="34" charset="0"/>
              </a:rPr>
              <a:t> </a:t>
            </a:r>
            <a:r>
              <a:rPr lang="el-GR" sz="3200" b="1" dirty="0" err="1" smtClean="0">
                <a:latin typeface="Arial Black" panose="020B0A04020102020204" pitchFamily="34" charset="0"/>
              </a:rPr>
              <a:t>ΚΑΤα</a:t>
            </a:r>
            <a:r>
              <a:rPr lang="el-GR" sz="3200" b="1" dirty="0" smtClean="0">
                <a:latin typeface="Arial Black" panose="020B0A04020102020204" pitchFamily="34" charset="0"/>
              </a:rPr>
              <a:t> ΤΟ 2017</a:t>
            </a:r>
            <a: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l-G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332661"/>
              </p:ext>
            </p:extLst>
          </p:nvPr>
        </p:nvGraphicFramePr>
        <p:xfrm>
          <a:off x="791250" y="1087611"/>
          <a:ext cx="10735026" cy="5649650"/>
        </p:xfrm>
        <a:graphic>
          <a:graphicData uri="http://schemas.openxmlformats.org/drawingml/2006/table">
            <a:tbl>
              <a:tblPr firstRow="1" firstCol="1" bandRow="1"/>
              <a:tblGrid>
                <a:gridCol w="2354056">
                  <a:extLst>
                    <a:ext uri="{9D8B030D-6E8A-4147-A177-3AD203B41FA5}">
                      <a16:colId xmlns:a16="http://schemas.microsoft.com/office/drawing/2014/main" val="2198008970"/>
                    </a:ext>
                  </a:extLst>
                </a:gridCol>
                <a:gridCol w="1398207">
                  <a:extLst>
                    <a:ext uri="{9D8B030D-6E8A-4147-A177-3AD203B41FA5}">
                      <a16:colId xmlns:a16="http://schemas.microsoft.com/office/drawing/2014/main" val="2756617039"/>
                    </a:ext>
                  </a:extLst>
                </a:gridCol>
                <a:gridCol w="1509674">
                  <a:extLst>
                    <a:ext uri="{9D8B030D-6E8A-4147-A177-3AD203B41FA5}">
                      <a16:colId xmlns:a16="http://schemas.microsoft.com/office/drawing/2014/main" val="2044762856"/>
                    </a:ext>
                  </a:extLst>
                </a:gridCol>
                <a:gridCol w="1196937">
                  <a:extLst>
                    <a:ext uri="{9D8B030D-6E8A-4147-A177-3AD203B41FA5}">
                      <a16:colId xmlns:a16="http://schemas.microsoft.com/office/drawing/2014/main" val="2557566912"/>
                    </a:ext>
                  </a:extLst>
                </a:gridCol>
                <a:gridCol w="1026807">
                  <a:extLst>
                    <a:ext uri="{9D8B030D-6E8A-4147-A177-3AD203B41FA5}">
                      <a16:colId xmlns:a16="http://schemas.microsoft.com/office/drawing/2014/main" val="208978091"/>
                    </a:ext>
                  </a:extLst>
                </a:gridCol>
                <a:gridCol w="1025601">
                  <a:extLst>
                    <a:ext uri="{9D8B030D-6E8A-4147-A177-3AD203B41FA5}">
                      <a16:colId xmlns:a16="http://schemas.microsoft.com/office/drawing/2014/main" val="3976268044"/>
                    </a:ext>
                  </a:extLst>
                </a:gridCol>
                <a:gridCol w="2223744">
                  <a:extLst>
                    <a:ext uri="{9D8B030D-6E8A-4147-A177-3AD203B41FA5}">
                      <a16:colId xmlns:a16="http://schemas.microsoft.com/office/drawing/2014/main" val="572475104"/>
                    </a:ext>
                  </a:extLst>
                </a:gridCol>
              </a:tblGrid>
              <a:tr h="570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Μισθοδοτική Κλίμακα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Μεταπτυχιακή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Πανεπιστημιακή</a:t>
                      </a:r>
                      <a:endParaRPr lang="el-GR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Τριτοβάθμια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Μέση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Άλλη*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Αριθμός διορισθέντων κατά κλίμακα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95745"/>
                  </a:ext>
                </a:extLst>
              </a:tr>
              <a:tr h="12486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Α1-Α2-Α5+2 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μέχρι 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Α5 (2β)-Α7-Α8+1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30279"/>
                  </a:ext>
                </a:extLst>
              </a:tr>
              <a:tr h="380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21,18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31,76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5,88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1.18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100,00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04945"/>
                  </a:ext>
                </a:extLst>
              </a:tr>
              <a:tr h="6945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Α8-Α10-Α11 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μέχρι Α13+2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67778"/>
                  </a:ext>
                </a:extLst>
              </a:tr>
              <a:tr h="380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65,22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32,61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2.17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100,00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217016"/>
                  </a:ext>
                </a:extLst>
              </a:tr>
              <a:tr h="380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Α14+2-70685 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Π.Μ.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72895"/>
                  </a:ext>
                </a:extLst>
              </a:tr>
              <a:tr h="380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,00%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,00%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----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100,00%</a:t>
                      </a:r>
                      <a:endParaRPr lang="el-GR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73127"/>
                  </a:ext>
                </a:extLst>
              </a:tr>
              <a:tr h="4233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ΓΕΝΙΚΟ ΣΥΝΟΛΟ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l-GR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43839"/>
                  </a:ext>
                </a:extLst>
              </a:tr>
              <a:tr h="911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i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ΓΕΝΙΚΟ ΠΟΣΟΣΤΟ</a:t>
                      </a:r>
                      <a:endParaRPr lang="en-US" sz="1400" b="1" i="1" dirty="0" smtClea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36,84</a:t>
                      </a:r>
                      <a:r>
                        <a:rPr lang="el-GR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32,34</a:t>
                      </a:r>
                      <a:r>
                        <a:rPr lang="el-GR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3,76</a:t>
                      </a:r>
                      <a:r>
                        <a:rPr lang="el-GR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25,56</a:t>
                      </a:r>
                      <a:r>
                        <a:rPr lang="el-GR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1.50%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100,00%</a:t>
                      </a:r>
                      <a:endParaRPr lang="el-GR" sz="20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5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08489" y="1401024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ΤΟ ΠΡΟΦΙΛ</a:t>
            </a:r>
          </a:p>
          <a:p>
            <a:pPr marL="0" indent="0" algn="ctr">
              <a:buNone/>
            </a:pPr>
            <a:endParaRPr lang="el-GR" sz="3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ΤΩΝ ΔΗΜΟΣΙΩΝ ΥΠΑΛΛΗΛΩΝ</a:t>
            </a:r>
            <a:endParaRPr lang="el-GR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9157"/>
            <a:ext cx="10972800" cy="86389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Επιπεδο</a:t>
            </a: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l-GR" sz="4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εκπαιδευσης</a:t>
            </a: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</a:br>
            <a:r>
              <a:rPr lang="el-GR" sz="4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υπηρετουντων</a:t>
            </a: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l-GR" sz="4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δημοσιων</a:t>
            </a: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l-GR" sz="4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υπαλληλων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111954"/>
              </p:ext>
            </p:extLst>
          </p:nvPr>
        </p:nvGraphicFramePr>
        <p:xfrm>
          <a:off x="1539773" y="1543050"/>
          <a:ext cx="9965672" cy="512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8498">
                  <a:extLst>
                    <a:ext uri="{9D8B030D-6E8A-4147-A177-3AD203B41FA5}">
                      <a16:colId xmlns:a16="http://schemas.microsoft.com/office/drawing/2014/main" val="305507418"/>
                    </a:ext>
                  </a:extLst>
                </a:gridCol>
                <a:gridCol w="3362178">
                  <a:extLst>
                    <a:ext uri="{9D8B030D-6E8A-4147-A177-3AD203B41FA5}">
                      <a16:colId xmlns:a16="http://schemas.microsoft.com/office/drawing/2014/main" val="3663369669"/>
                    </a:ext>
                  </a:extLst>
                </a:gridCol>
                <a:gridCol w="3514996">
                  <a:extLst>
                    <a:ext uri="{9D8B030D-6E8A-4147-A177-3AD203B41FA5}">
                      <a16:colId xmlns:a16="http://schemas.microsoft.com/office/drawing/2014/main" val="2700972619"/>
                    </a:ext>
                  </a:extLst>
                </a:gridCol>
              </a:tblGrid>
              <a:tr h="55366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6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ΕΠΙΠΕΔΟ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ΣΥΝΟΛΟ ΥΠΗΡΕΤΟΥΝΤΩΝ</a:t>
                      </a:r>
                      <a:endParaRPr lang="el-GR" sz="36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8250"/>
                  </a:ext>
                </a:extLst>
              </a:tr>
              <a:tr h="110733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ΑΡΙΘΜΟΣ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ΠΟΣΟΣΤΟ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99864"/>
                  </a:ext>
                </a:extLst>
              </a:tr>
              <a:tr h="259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Μεταπτυχιακή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Πανεπιστημιακή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Τριτοβάθμια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Μέση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Άλλη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3.207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4.283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26,11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6,02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30,31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</a:t>
                      </a:r>
                      <a:r>
                        <a:rPr lang="en-US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el-GR" sz="2400" b="1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2414"/>
                  </a:ext>
                </a:extLst>
              </a:tr>
              <a:tr h="7222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ΣΥΝΟΛΟ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spc="-15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l-GR" sz="24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spc="-15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l-GR" sz="24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8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218"/>
            <a:ext cx="10515600" cy="1507067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latin typeface="Arial Black" panose="020B0A04020102020204" pitchFamily="34" charset="0"/>
              </a:rPr>
              <a:t>συσταση και λειτουργια της ΕΔΥ</a:t>
            </a:r>
            <a:endParaRPr lang="en-GB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2" y="1536520"/>
            <a:ext cx="115131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b="1" dirty="0" smtClean="0">
                <a:solidFill>
                  <a:schemeClr val="bg1"/>
                </a:solidFill>
              </a:rPr>
              <a:t>Προβλέπεται </a:t>
            </a:r>
            <a:r>
              <a:rPr lang="el-GR" sz="5400" b="1" dirty="0">
                <a:solidFill>
                  <a:schemeClr val="bg1"/>
                </a:solidFill>
              </a:rPr>
              <a:t>από </a:t>
            </a:r>
            <a:endParaRPr lang="el-GR" sz="5400" b="1" dirty="0" smtClean="0">
              <a:solidFill>
                <a:schemeClr val="bg1"/>
              </a:solidFill>
            </a:endParaRPr>
          </a:p>
          <a:p>
            <a:r>
              <a:rPr lang="el-GR" sz="4400" b="1" dirty="0" smtClean="0">
                <a:solidFill>
                  <a:schemeClr val="bg1"/>
                </a:solidFill>
              </a:rPr>
              <a:t>τα </a:t>
            </a:r>
            <a:r>
              <a:rPr lang="el-GR" sz="4400" b="1" dirty="0">
                <a:solidFill>
                  <a:schemeClr val="bg1"/>
                </a:solidFill>
              </a:rPr>
              <a:t>Άρθρα 124 και 125 του Συντάγματος της Κυπριακής Δημοκρατίας </a:t>
            </a:r>
            <a:endParaRPr lang="el-GR" sz="4400" b="1" dirty="0" smtClean="0">
              <a:solidFill>
                <a:schemeClr val="bg1"/>
              </a:solidFill>
            </a:endParaRPr>
          </a:p>
          <a:p>
            <a:r>
              <a:rPr lang="el-GR" sz="4400" b="1" dirty="0" smtClean="0">
                <a:solidFill>
                  <a:schemeClr val="bg1"/>
                </a:solidFill>
              </a:rPr>
              <a:t>τον </a:t>
            </a:r>
            <a:r>
              <a:rPr lang="el-GR" sz="4400" b="1" dirty="0">
                <a:solidFill>
                  <a:schemeClr val="bg1"/>
                </a:solidFill>
              </a:rPr>
              <a:t>περί Δημόσιας Υπηρεσίας Νόμο.</a:t>
            </a:r>
            <a:endParaRPr lang="en-GB" sz="4400" b="1" dirty="0">
              <a:solidFill>
                <a:schemeClr val="bg1"/>
              </a:solidFill>
            </a:endParaRP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905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19256" cy="1788808"/>
          </a:xfrm>
        </p:spPr>
        <p:txBody>
          <a:bodyPr>
            <a:noAutofit/>
          </a:bodyPr>
          <a:lstStyle/>
          <a:p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956255"/>
              </p:ext>
            </p:extLst>
          </p:nvPr>
        </p:nvGraphicFramePr>
        <p:xfrm>
          <a:off x="284652" y="1418002"/>
          <a:ext cx="11746520" cy="5233182"/>
        </p:xfrm>
        <a:graphic>
          <a:graphicData uri="http://schemas.openxmlformats.org/drawingml/2006/table">
            <a:tbl>
              <a:tblPr firstRow="1" firstCol="1" bandRow="1"/>
              <a:tblGrid>
                <a:gridCol w="1632094">
                  <a:extLst>
                    <a:ext uri="{9D8B030D-6E8A-4147-A177-3AD203B41FA5}">
                      <a16:colId xmlns:a16="http://schemas.microsoft.com/office/drawing/2014/main" val="2596584439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4107595477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936622295"/>
                    </a:ext>
                  </a:extLst>
                </a:gridCol>
                <a:gridCol w="798014">
                  <a:extLst>
                    <a:ext uri="{9D8B030D-6E8A-4147-A177-3AD203B41FA5}">
                      <a16:colId xmlns:a16="http://schemas.microsoft.com/office/drawing/2014/main" val="1545057880"/>
                    </a:ext>
                  </a:extLst>
                </a:gridCol>
                <a:gridCol w="1181676">
                  <a:extLst>
                    <a:ext uri="{9D8B030D-6E8A-4147-A177-3AD203B41FA5}">
                      <a16:colId xmlns:a16="http://schemas.microsoft.com/office/drawing/2014/main" val="1357035494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895376598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1446315758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3605709845"/>
                    </a:ext>
                  </a:extLst>
                </a:gridCol>
                <a:gridCol w="828709">
                  <a:extLst>
                    <a:ext uri="{9D8B030D-6E8A-4147-A177-3AD203B41FA5}">
                      <a16:colId xmlns:a16="http://schemas.microsoft.com/office/drawing/2014/main" val="2901785902"/>
                    </a:ext>
                  </a:extLst>
                </a:gridCol>
                <a:gridCol w="705936">
                  <a:extLst>
                    <a:ext uri="{9D8B030D-6E8A-4147-A177-3AD203B41FA5}">
                      <a16:colId xmlns:a16="http://schemas.microsoft.com/office/drawing/2014/main" val="716039595"/>
                    </a:ext>
                  </a:extLst>
                </a:gridCol>
                <a:gridCol w="561128">
                  <a:extLst>
                    <a:ext uri="{9D8B030D-6E8A-4147-A177-3AD203B41FA5}">
                      <a16:colId xmlns:a16="http://schemas.microsoft.com/office/drawing/2014/main" val="2497034164"/>
                    </a:ext>
                  </a:extLst>
                </a:gridCol>
                <a:gridCol w="1588496">
                  <a:extLst>
                    <a:ext uri="{9D8B030D-6E8A-4147-A177-3AD203B41FA5}">
                      <a16:colId xmlns:a16="http://schemas.microsoft.com/office/drawing/2014/main" val="1299374175"/>
                    </a:ext>
                  </a:extLst>
                </a:gridCol>
              </a:tblGrid>
              <a:tr h="596433">
                <a:tc>
                  <a:txBody>
                    <a:bodyPr/>
                    <a:lstStyle/>
                    <a:p>
                      <a:pPr marL="264160" indent="-264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Μισθοδοτική Κλίμακα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Μεταπτυχιακή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Πανεπιστημιακή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Τριτοβάθμια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Μέση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Άλλη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υπηρετούντων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63477"/>
                  </a:ext>
                </a:extLst>
              </a:tr>
              <a:tr h="136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Α1-Α2-Α5+2 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Α5(2β)-Α7-Α8+1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2079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2392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0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5750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223651"/>
                  </a:ext>
                </a:extLst>
              </a:tr>
              <a:tr h="1180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Α8-Α9+1 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Α11- Α13+2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2372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5857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51911"/>
                  </a:ext>
                </a:extLst>
              </a:tr>
              <a:tr h="849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Α14+2 μέχρι Α15+1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89441"/>
                  </a:ext>
                </a:extLst>
              </a:tr>
              <a:tr h="608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Α15-Α16 μέχρι 70685 Π.Μ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8409"/>
                  </a:ext>
                </a:extLst>
              </a:tr>
              <a:tr h="62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ΓΕΝΙΚΟ ΣΥΝΟΛΟ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3299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4191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723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3652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328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12193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18581"/>
                  </a:ext>
                </a:extLst>
              </a:tr>
            </a:tbl>
          </a:graphicData>
        </a:graphic>
      </p:graphicFrame>
      <p:sp>
        <p:nvSpPr>
          <p:cNvPr id="3" name="Ορθογώνιο 2"/>
          <p:cNvSpPr/>
          <p:nvPr/>
        </p:nvSpPr>
        <p:spPr>
          <a:xfrm>
            <a:off x="448316" y="0"/>
            <a:ext cx="114191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Κατανομή Θέσεων </a:t>
            </a:r>
            <a:br>
              <a:rPr kumimoji="0" lang="el-G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</a:b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Ανά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Επίπεδο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Εκπαίδευσης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(μέχρι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 31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7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.1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8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>)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  <a:t/>
            </a:r>
            <a:br>
              <a:rPr kumimoji="0" lang="el-G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</a:rPr>
            </a:br>
            <a:endParaRPr kumimoji="0" lang="el-G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29309"/>
            <a:ext cx="12192000" cy="1195754"/>
          </a:xfrm>
        </p:spPr>
        <p:txBody>
          <a:bodyPr/>
          <a:lstStyle/>
          <a:p>
            <a:pPr algn="ctr"/>
            <a:r>
              <a:rPr lang="el-GR" dirty="0" err="1" smtClean="0">
                <a:latin typeface="Arial Black" panose="020B0A04020102020204" pitchFamily="34" charset="0"/>
              </a:rPr>
              <a:t>Κατανομη</a:t>
            </a:r>
            <a:r>
              <a:rPr lang="el-GR" dirty="0" smtClean="0">
                <a:latin typeface="Arial Black" panose="020B0A04020102020204" pitchFamily="34" charset="0"/>
              </a:rPr>
              <a:t> </a:t>
            </a:r>
            <a:r>
              <a:rPr lang="el-GR" sz="3200" dirty="0" err="1" smtClean="0">
                <a:latin typeface="Arial Black" panose="020B0A04020102020204" pitchFamily="34" charset="0"/>
              </a:rPr>
              <a:t>θεσεων</a:t>
            </a:r>
            <a:r>
              <a:rPr lang="el-GR" dirty="0" smtClean="0">
                <a:latin typeface="Arial Black" panose="020B0A04020102020204" pitchFamily="34" charset="0"/>
              </a:rPr>
              <a:t> </a:t>
            </a:r>
            <a:r>
              <a:rPr lang="el-GR" dirty="0" err="1" smtClean="0">
                <a:latin typeface="Arial Black" panose="020B0A04020102020204" pitchFamily="34" charset="0"/>
              </a:rPr>
              <a:t>ανα</a:t>
            </a:r>
            <a:r>
              <a:rPr lang="el-GR" dirty="0" smtClean="0">
                <a:latin typeface="Arial Black" panose="020B0A04020102020204" pitchFamily="34" charset="0"/>
              </a:rPr>
              <a:t> </a:t>
            </a:r>
            <a:r>
              <a:rPr lang="el-GR" dirty="0" err="1" smtClean="0">
                <a:latin typeface="Arial Black" panose="020B0A04020102020204" pitchFamily="34" charset="0"/>
              </a:rPr>
              <a:t>φυλο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(</a:t>
            </a:r>
            <a:r>
              <a:rPr lang="el-GR" dirty="0" smtClean="0">
                <a:latin typeface="Arial Black" panose="020B0A04020102020204" pitchFamily="34" charset="0"/>
              </a:rPr>
              <a:t>31.7.2018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05663"/>
              </p:ext>
            </p:extLst>
          </p:nvPr>
        </p:nvGraphicFramePr>
        <p:xfrm>
          <a:off x="703308" y="856954"/>
          <a:ext cx="10691527" cy="5783000"/>
        </p:xfrm>
        <a:graphic>
          <a:graphicData uri="http://schemas.openxmlformats.org/drawingml/2006/table">
            <a:tbl>
              <a:tblPr firstRow="1" firstCol="1" bandRow="1"/>
              <a:tblGrid>
                <a:gridCol w="2719943">
                  <a:extLst>
                    <a:ext uri="{9D8B030D-6E8A-4147-A177-3AD203B41FA5}">
                      <a16:colId xmlns:a16="http://schemas.microsoft.com/office/drawing/2014/main" val="3085578433"/>
                    </a:ext>
                  </a:extLst>
                </a:gridCol>
                <a:gridCol w="1462014">
                  <a:extLst>
                    <a:ext uri="{9D8B030D-6E8A-4147-A177-3AD203B41FA5}">
                      <a16:colId xmlns:a16="http://schemas.microsoft.com/office/drawing/2014/main" val="3247051086"/>
                    </a:ext>
                  </a:extLst>
                </a:gridCol>
                <a:gridCol w="1801941">
                  <a:extLst>
                    <a:ext uri="{9D8B030D-6E8A-4147-A177-3AD203B41FA5}">
                      <a16:colId xmlns:a16="http://schemas.microsoft.com/office/drawing/2014/main" val="3708020862"/>
                    </a:ext>
                  </a:extLst>
                </a:gridCol>
                <a:gridCol w="1540395">
                  <a:extLst>
                    <a:ext uri="{9D8B030D-6E8A-4147-A177-3AD203B41FA5}">
                      <a16:colId xmlns:a16="http://schemas.microsoft.com/office/drawing/2014/main" val="2137815136"/>
                    </a:ext>
                  </a:extLst>
                </a:gridCol>
                <a:gridCol w="1807246">
                  <a:extLst>
                    <a:ext uri="{9D8B030D-6E8A-4147-A177-3AD203B41FA5}">
                      <a16:colId xmlns:a16="http://schemas.microsoft.com/office/drawing/2014/main" val="476138882"/>
                    </a:ext>
                  </a:extLst>
                </a:gridCol>
                <a:gridCol w="1359988">
                  <a:extLst>
                    <a:ext uri="{9D8B030D-6E8A-4147-A177-3AD203B41FA5}">
                      <a16:colId xmlns:a16="http://schemas.microsoft.com/office/drawing/2014/main" val="3230927250"/>
                    </a:ext>
                  </a:extLst>
                </a:gridCol>
              </a:tblGrid>
              <a:tr h="1058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Μισθοδοτική Κλίμακα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Άνδρες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Γυναίκες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Σύνολο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8272"/>
                  </a:ext>
                </a:extLst>
              </a:tr>
              <a:tr h="70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90743"/>
                  </a:ext>
                </a:extLst>
              </a:tr>
              <a:tr h="97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Α1-Α2-Α5+2 μέχρι 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Α5 (2β)-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Α7-Α8+1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1746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4004</a:t>
                      </a: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5750</a:t>
                      </a:r>
                      <a:endParaRPr lang="el-GR" sz="2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68346"/>
                  </a:ext>
                </a:extLst>
              </a:tr>
              <a:tr h="1095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Α8-Α9+1 μέχρι 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Α11- 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Α13+2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2272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3585</a:t>
                      </a: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5857</a:t>
                      </a:r>
                      <a:endParaRPr lang="el-GR" sz="2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456784"/>
                  </a:ext>
                </a:extLst>
              </a:tr>
              <a:tr h="685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Α14+2 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μέχρι Α15+1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372</a:t>
                      </a: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4128"/>
                  </a:ext>
                </a:extLst>
              </a:tr>
              <a:tr h="75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Α15-Α16 μέχρι 70685 Π.Μ.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5326"/>
                  </a:ext>
                </a:extLst>
              </a:tr>
              <a:tr h="507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ΓΕΝΙΚΟ 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ΣΥΝΟΛΟ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4294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7899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el-GR" sz="2400" b="1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12193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8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6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5690" y="2943398"/>
            <a:ext cx="10914785" cy="12857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ΠΕΙΘΑΡΧΙΚΕΣ ΥΠΟΘΕΣΕΙΣ</a:t>
            </a:r>
            <a:endParaRPr lang="el-G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42381"/>
            <a:ext cx="10972800" cy="732826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Arial Black" panose="020B0A04020102020204" pitchFamily="34" charset="0"/>
              </a:rPr>
              <a:t>ΠΕΙΘΑΡΧΙΚΕΣ ΥΠΟΘΕΣΕΙΣ</a:t>
            </a: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542060"/>
              </p:ext>
            </p:extLst>
          </p:nvPr>
        </p:nvGraphicFramePr>
        <p:xfrm>
          <a:off x="314891" y="1175207"/>
          <a:ext cx="11394122" cy="4654983"/>
        </p:xfrm>
        <a:graphic>
          <a:graphicData uri="http://schemas.openxmlformats.org/drawingml/2006/table">
            <a:tbl>
              <a:tblPr firstRow="1" firstCol="1" bandRow="1"/>
              <a:tblGrid>
                <a:gridCol w="2974799">
                  <a:extLst>
                    <a:ext uri="{9D8B030D-6E8A-4147-A177-3AD203B41FA5}">
                      <a16:colId xmlns:a16="http://schemas.microsoft.com/office/drawing/2014/main" val="931762128"/>
                    </a:ext>
                  </a:extLst>
                </a:gridCol>
                <a:gridCol w="1907084">
                  <a:extLst>
                    <a:ext uri="{9D8B030D-6E8A-4147-A177-3AD203B41FA5}">
                      <a16:colId xmlns:a16="http://schemas.microsoft.com/office/drawing/2014/main" val="3414232892"/>
                    </a:ext>
                  </a:extLst>
                </a:gridCol>
                <a:gridCol w="1632777">
                  <a:extLst>
                    <a:ext uri="{9D8B030D-6E8A-4147-A177-3AD203B41FA5}">
                      <a16:colId xmlns:a16="http://schemas.microsoft.com/office/drawing/2014/main" val="2592276724"/>
                    </a:ext>
                  </a:extLst>
                </a:gridCol>
                <a:gridCol w="1812586">
                  <a:extLst>
                    <a:ext uri="{9D8B030D-6E8A-4147-A177-3AD203B41FA5}">
                      <a16:colId xmlns:a16="http://schemas.microsoft.com/office/drawing/2014/main" val="3963098436"/>
                    </a:ext>
                  </a:extLst>
                </a:gridCol>
                <a:gridCol w="1233383">
                  <a:extLst>
                    <a:ext uri="{9D8B030D-6E8A-4147-A177-3AD203B41FA5}">
                      <a16:colId xmlns:a16="http://schemas.microsoft.com/office/drawing/2014/main" val="3360273732"/>
                    </a:ext>
                  </a:extLst>
                </a:gridCol>
                <a:gridCol w="1833493">
                  <a:extLst>
                    <a:ext uri="{9D8B030D-6E8A-4147-A177-3AD203B41FA5}">
                      <a16:colId xmlns:a16="http://schemas.microsoft.com/office/drawing/2014/main" val="3375388654"/>
                    </a:ext>
                  </a:extLst>
                </a:gridCol>
              </a:tblGrid>
              <a:tr h="1441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(μέχρι 31.7.2018)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672668"/>
                  </a:ext>
                </a:extLst>
              </a:tr>
              <a:tr h="852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Πειθαρχικές Διαδικασίες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845814"/>
                  </a:ext>
                </a:extLst>
              </a:tr>
              <a:tr h="96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Μετά από Ποινική Καταδίκη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3203"/>
                  </a:ext>
                </a:extLst>
              </a:tr>
              <a:tr h="66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ΣΥΝΟΛΟ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36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8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8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143" y="0"/>
            <a:ext cx="8534400" cy="1507067"/>
          </a:xfrm>
        </p:spPr>
        <p:txBody>
          <a:bodyPr/>
          <a:lstStyle/>
          <a:p>
            <a:pPr algn="ctr"/>
            <a:r>
              <a:rPr lang="el-GR" b="1" dirty="0" smtClean="0"/>
              <a:t>ΠΕΙΘΑΡΧΙΚΕΣ ΠΟΙΝΕΣ</a:t>
            </a:r>
            <a:endParaRPr lang="el-G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459169"/>
              </p:ext>
            </p:extLst>
          </p:nvPr>
        </p:nvGraphicFramePr>
        <p:xfrm>
          <a:off x="276661" y="1388951"/>
          <a:ext cx="11666809" cy="3138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703">
                  <a:extLst>
                    <a:ext uri="{9D8B030D-6E8A-4147-A177-3AD203B41FA5}">
                      <a16:colId xmlns:a16="http://schemas.microsoft.com/office/drawing/2014/main" val="3979902530"/>
                    </a:ext>
                  </a:extLst>
                </a:gridCol>
                <a:gridCol w="2305489">
                  <a:extLst>
                    <a:ext uri="{9D8B030D-6E8A-4147-A177-3AD203B41FA5}">
                      <a16:colId xmlns:a16="http://schemas.microsoft.com/office/drawing/2014/main" val="2773892240"/>
                    </a:ext>
                  </a:extLst>
                </a:gridCol>
                <a:gridCol w="3406441">
                  <a:extLst>
                    <a:ext uri="{9D8B030D-6E8A-4147-A177-3AD203B41FA5}">
                      <a16:colId xmlns:a16="http://schemas.microsoft.com/office/drawing/2014/main" val="4110625315"/>
                    </a:ext>
                  </a:extLst>
                </a:gridCol>
                <a:gridCol w="3038176">
                  <a:extLst>
                    <a:ext uri="{9D8B030D-6E8A-4147-A177-3AD203B41FA5}">
                      <a16:colId xmlns:a16="http://schemas.microsoft.com/office/drawing/2014/main" val="2180824432"/>
                    </a:ext>
                  </a:extLst>
                </a:gridCol>
              </a:tblGrid>
              <a:tr h="82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>
                          <a:solidFill>
                            <a:schemeClr val="bg1"/>
                          </a:solidFill>
                          <a:effectLst/>
                        </a:rPr>
                        <a:t>ΕΤΟΣ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>
                          <a:solidFill>
                            <a:schemeClr val="bg1"/>
                          </a:solidFill>
                          <a:effectLst/>
                        </a:rPr>
                        <a:t>ΑΠΟΛΥΣΗ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>
                          <a:solidFill>
                            <a:schemeClr val="bg1"/>
                          </a:solidFill>
                          <a:effectLst/>
                        </a:rPr>
                        <a:t>ΑΝΑΓΚΑΣΤΙΚΗ ΑΦΥΠΗΡΕΤΗΣΗ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 smtClean="0">
                          <a:solidFill>
                            <a:schemeClr val="bg1"/>
                          </a:solidFill>
                          <a:effectLst/>
                        </a:rPr>
                        <a:t>ΥΠΟΒΙΒΑΣΜΟΣ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99401"/>
                  </a:ext>
                </a:extLst>
              </a:tr>
              <a:tr h="5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 smtClean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>
                          <a:effectLst/>
                        </a:rPr>
                        <a:t> </a:t>
                      </a:r>
                      <a:r>
                        <a:rPr lang="en-GB" sz="3600" b="1" dirty="0" smtClean="0">
                          <a:effectLst/>
                        </a:rPr>
                        <a:t>---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effectLst/>
                        </a:rPr>
                        <a:t>1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effectLst/>
                        </a:rPr>
                        <a:t>2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608329"/>
                  </a:ext>
                </a:extLst>
              </a:tr>
              <a:tr h="5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>
                          <a:effectLst/>
                        </a:rPr>
                        <a:t>1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effectLst/>
                        </a:rPr>
                        <a:t>4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>
                          <a:effectLst/>
                        </a:rPr>
                        <a:t>1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11340"/>
                  </a:ext>
                </a:extLst>
              </a:tr>
              <a:tr h="1017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dirty="0" smtClean="0">
                          <a:solidFill>
                            <a:schemeClr val="bg1"/>
                          </a:solidFill>
                          <a:effectLst/>
                        </a:rPr>
                        <a:t>2018 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l-GR" sz="3200" dirty="0" smtClean="0">
                          <a:solidFill>
                            <a:schemeClr val="bg1"/>
                          </a:solidFill>
                          <a:effectLst/>
                        </a:rPr>
                        <a:t>μέχρι 31/7/2018)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effectLst/>
                        </a:rPr>
                        <a:t>---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b="1" dirty="0">
                          <a:effectLst/>
                        </a:rPr>
                        <a:t> </a:t>
                      </a:r>
                      <a:r>
                        <a:rPr lang="el-GR" sz="3600" b="1" dirty="0" smtClean="0">
                          <a:effectLst/>
                        </a:rPr>
                        <a:t>1</a:t>
                      </a:r>
                      <a:endParaRPr lang="el-G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02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1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496" y="237548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atin typeface="Arial Black" panose="020B0A04020102020204" pitchFamily="34" charset="0"/>
              </a:rPr>
              <a:t>ΔΙΑΘΕΣΙΜΟΤΗΤΕΣ</a:t>
            </a: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819739"/>
              </p:ext>
            </p:extLst>
          </p:nvPr>
        </p:nvGraphicFramePr>
        <p:xfrm>
          <a:off x="844059" y="1674056"/>
          <a:ext cx="10661385" cy="4344354"/>
        </p:xfrm>
        <a:graphic>
          <a:graphicData uri="http://schemas.openxmlformats.org/drawingml/2006/table">
            <a:tbl>
              <a:tblPr firstRow="1" firstCol="1" bandRow="1"/>
              <a:tblGrid>
                <a:gridCol w="2132277">
                  <a:extLst>
                    <a:ext uri="{9D8B030D-6E8A-4147-A177-3AD203B41FA5}">
                      <a16:colId xmlns:a16="http://schemas.microsoft.com/office/drawing/2014/main" val="4269820859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1338761427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3590443935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1633093825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1162450767"/>
                    </a:ext>
                  </a:extLst>
                </a:gridCol>
              </a:tblGrid>
              <a:tr h="2264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(μέχρι 31.7.2018)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89545"/>
                  </a:ext>
                </a:extLst>
              </a:tr>
              <a:tr h="2079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3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0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809" y="1247775"/>
            <a:ext cx="10972800" cy="3046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ΑΠΟΦΑΣΕΙΣ ΕΔΥ ΓΙΑ ΑΛΛΑ </a:t>
            </a:r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ΘΕΜΑΤΑ</a:t>
            </a:r>
            <a:endParaRPr lang="el-G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Arial Black" panose="020B0A04020102020204" pitchFamily="34" charset="0"/>
              </a:rPr>
              <a:t>ΑΠΟΦΑΣΕΙΣ ΕΔΥ ΓΙΑ ΑΛΛΑ ΘΕΜΑΤΑ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16039"/>
              </p:ext>
            </p:extLst>
          </p:nvPr>
        </p:nvGraphicFramePr>
        <p:xfrm>
          <a:off x="914401" y="1733008"/>
          <a:ext cx="10114843" cy="4885018"/>
        </p:xfrm>
        <a:graphic>
          <a:graphicData uri="http://schemas.openxmlformats.org/drawingml/2006/table">
            <a:tbl>
              <a:tblPr firstRow="1" firstCol="1" bandRow="1"/>
              <a:tblGrid>
                <a:gridCol w="2433111">
                  <a:extLst>
                    <a:ext uri="{9D8B030D-6E8A-4147-A177-3AD203B41FA5}">
                      <a16:colId xmlns:a16="http://schemas.microsoft.com/office/drawing/2014/main" val="809677758"/>
                    </a:ext>
                  </a:extLst>
                </a:gridCol>
                <a:gridCol w="1340202">
                  <a:extLst>
                    <a:ext uri="{9D8B030D-6E8A-4147-A177-3AD203B41FA5}">
                      <a16:colId xmlns:a16="http://schemas.microsoft.com/office/drawing/2014/main" val="1310043373"/>
                    </a:ext>
                  </a:extLst>
                </a:gridCol>
                <a:gridCol w="1215952">
                  <a:extLst>
                    <a:ext uri="{9D8B030D-6E8A-4147-A177-3AD203B41FA5}">
                      <a16:colId xmlns:a16="http://schemas.microsoft.com/office/drawing/2014/main" val="3744575929"/>
                    </a:ext>
                  </a:extLst>
                </a:gridCol>
                <a:gridCol w="1091704">
                  <a:extLst>
                    <a:ext uri="{9D8B030D-6E8A-4147-A177-3AD203B41FA5}">
                      <a16:colId xmlns:a16="http://schemas.microsoft.com/office/drawing/2014/main" val="1516265272"/>
                    </a:ext>
                  </a:extLst>
                </a:gridCol>
                <a:gridCol w="1341408">
                  <a:extLst>
                    <a:ext uri="{9D8B030D-6E8A-4147-A177-3AD203B41FA5}">
                      <a16:colId xmlns:a16="http://schemas.microsoft.com/office/drawing/2014/main" val="2019583996"/>
                    </a:ext>
                  </a:extLst>
                </a:gridCol>
                <a:gridCol w="1341408">
                  <a:extLst>
                    <a:ext uri="{9D8B030D-6E8A-4147-A177-3AD203B41FA5}">
                      <a16:colId xmlns:a16="http://schemas.microsoft.com/office/drawing/2014/main" val="1213732314"/>
                    </a:ext>
                  </a:extLst>
                </a:gridCol>
                <a:gridCol w="1351058">
                  <a:extLst>
                    <a:ext uri="{9D8B030D-6E8A-4147-A177-3AD203B41FA5}">
                      <a16:colId xmlns:a16="http://schemas.microsoft.com/office/drawing/2014/main" val="3041253439"/>
                    </a:ext>
                  </a:extLst>
                </a:gridCol>
              </a:tblGrid>
              <a:tr h="983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0" marR="68460" marT="95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(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Μέχρι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899049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Επικυρώσεις Διορισμών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244594"/>
                  </a:ext>
                </a:extLst>
              </a:tr>
              <a:tr h="634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Αναπληρωτικοί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Διορισμοί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84726"/>
                  </a:ext>
                </a:extLst>
              </a:tr>
              <a:tr h="543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Αποσπάσεις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88561"/>
                  </a:ext>
                </a:extLst>
              </a:tr>
              <a:tr h="543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Μεταθέσεις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32872"/>
                  </a:ext>
                </a:extLst>
              </a:tr>
              <a:tr h="543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Αφυπηρετήσεις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68211"/>
                  </a:ext>
                </a:extLst>
              </a:tr>
              <a:tr h="985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Παραιτήσεις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18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0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85" y="303809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el-GR" b="1" cap="all" dirty="0" err="1">
                <a:solidFill>
                  <a:schemeClr val="tx1"/>
                </a:solidFill>
                <a:latin typeface="Arial Black" panose="020B0A04020102020204" pitchFamily="34" charset="0"/>
              </a:rPr>
              <a:t>Αφυπηρετησεισ</a:t>
            </a:r>
            <a:endParaRPr lang="el-GR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441292"/>
              </p:ext>
            </p:extLst>
          </p:nvPr>
        </p:nvGraphicFramePr>
        <p:xfrm>
          <a:off x="492373" y="1303568"/>
          <a:ext cx="11175824" cy="52893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06751">
                  <a:extLst>
                    <a:ext uri="{9D8B030D-6E8A-4147-A177-3AD203B41FA5}">
                      <a16:colId xmlns:a16="http://schemas.microsoft.com/office/drawing/2014/main" val="4039179796"/>
                    </a:ext>
                  </a:extLst>
                </a:gridCol>
                <a:gridCol w="1301610">
                  <a:extLst>
                    <a:ext uri="{9D8B030D-6E8A-4147-A177-3AD203B41FA5}">
                      <a16:colId xmlns:a16="http://schemas.microsoft.com/office/drawing/2014/main" val="2892362421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816477545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852411053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269212056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653937993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3112627456"/>
                    </a:ext>
                  </a:extLst>
                </a:gridCol>
                <a:gridCol w="864778">
                  <a:extLst>
                    <a:ext uri="{9D8B030D-6E8A-4147-A177-3AD203B41FA5}">
                      <a16:colId xmlns:a16="http://schemas.microsoft.com/office/drawing/2014/main" val="1859601585"/>
                    </a:ext>
                  </a:extLst>
                </a:gridCol>
                <a:gridCol w="1211640">
                  <a:extLst>
                    <a:ext uri="{9D8B030D-6E8A-4147-A177-3AD203B41FA5}">
                      <a16:colId xmlns:a16="http://schemas.microsoft.com/office/drawing/2014/main" val="3919885010"/>
                    </a:ext>
                  </a:extLst>
                </a:gridCol>
              </a:tblGrid>
              <a:tr h="1276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ΛΟΓΟΙ 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ΑΦΥΠΗΡΕΤΗΣΗΣ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el-GR" sz="16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(μέχρι 31.7.2018)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55912"/>
                  </a:ext>
                </a:extLst>
              </a:tr>
              <a:tr h="554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Όριο ηλικίας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75584"/>
                  </a:ext>
                </a:extLst>
              </a:tr>
              <a:tr h="853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Οικειοθελής πρόωρη αφυπηρέτηση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734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94041"/>
                  </a:ext>
                </a:extLst>
              </a:tr>
              <a:tr h="554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Λόγοι υγείας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080477"/>
                  </a:ext>
                </a:extLst>
              </a:tr>
              <a:tr h="101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Αφυπηρέτηση δυνάμει του άρθρου 53(1)(</a:t>
                      </a:r>
                      <a:r>
                        <a:rPr lang="el-GR" sz="1800" b="1" kern="1200" spc="-15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</a:t>
                      </a: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44034"/>
                  </a:ext>
                </a:extLst>
              </a:tr>
              <a:tr h="10136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ΣΥΝΟΛΟ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7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0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25998"/>
          </a:xfrm>
        </p:spPr>
        <p:txBody>
          <a:bodyPr>
            <a:noAutofit/>
          </a:bodyPr>
          <a:lstStyle/>
          <a:p>
            <a:pPr algn="ctr"/>
            <a:r>
              <a:rPr lang="el-GR" b="1" cap="all" dirty="0">
                <a:solidFill>
                  <a:schemeClr val="tx1"/>
                </a:solidFill>
                <a:latin typeface="Arial Black" panose="020B0A04020102020204" pitchFamily="34" charset="0"/>
              </a:rPr>
              <a:t>ΟΙΚΕΙΟΘΕΛΗΣ ΠΡΟΩΡΗ ΑΦΥΠΗΡΕΤΗΣΗ</a:t>
            </a:r>
            <a:endParaRPr lang="el-G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734038"/>
              </p:ext>
            </p:extLst>
          </p:nvPr>
        </p:nvGraphicFramePr>
        <p:xfrm>
          <a:off x="829552" y="1355523"/>
          <a:ext cx="10532896" cy="520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03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337" y="0"/>
            <a:ext cx="10289573" cy="122939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Arial Black" panose="020B0A04020102020204" pitchFamily="34" charset="0"/>
              </a:rPr>
              <a:t>Ανεξαρτησ</a:t>
            </a:r>
            <a:r>
              <a:rPr lang="en-US" sz="4400" b="1" dirty="0" smtClean="0">
                <a:latin typeface="Arial Black" panose="020B0A04020102020204" pitchFamily="34" charset="0"/>
              </a:rPr>
              <a:t>I</a:t>
            </a:r>
            <a:r>
              <a:rPr lang="el-GR" sz="4400" b="1" dirty="0" smtClean="0">
                <a:latin typeface="Arial Black" panose="020B0A04020102020204" pitchFamily="34" charset="0"/>
              </a:rPr>
              <a:t>α της Επιτροπ</a:t>
            </a:r>
            <a:r>
              <a:rPr lang="en-US" sz="4400" b="1" dirty="0" smtClean="0">
                <a:latin typeface="Arial Black" panose="020B0A04020102020204" pitchFamily="34" charset="0"/>
              </a:rPr>
              <a:t>H</a:t>
            </a:r>
            <a:r>
              <a:rPr lang="el-GR" sz="4400" b="1" dirty="0" smtClean="0">
                <a:latin typeface="Arial Black" panose="020B0A04020102020204" pitchFamily="34" charset="0"/>
              </a:rPr>
              <a:t>ς </a:t>
            </a:r>
            <a:endParaRPr lang="en-GB" sz="4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87" y="1047404"/>
            <a:ext cx="10889475" cy="5379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Άρθρο 124 του Συντάγματος ρητά προβλέπει ότι </a:t>
            </a:r>
            <a:r>
              <a:rPr lang="el-G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Πρόεδρος και τα Μέλη της Επιτροπής </a:t>
            </a:r>
          </a:p>
          <a:p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(α) </a:t>
            </a:r>
            <a:r>
              <a:rPr lang="el-G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δεν δύνανται να απολυθούν 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παρά μόνο με τους ίδιους όρους και τον ίδιο τρόπο όπως οι Δικαστές του </a:t>
            </a:r>
            <a:r>
              <a:rPr lang="el-GR" sz="2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Ανωτάτου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Δικαστηρίου, </a:t>
            </a:r>
          </a:p>
          <a:p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(β) η </a:t>
            </a:r>
            <a:r>
              <a:rPr lang="el-G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αντιμισθία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του Προέδρου και των Μελών της Επιτροπής χρεώνεται στον λογαριασμό του πάγιου ταμείου της Δημοκρατίας, </a:t>
            </a:r>
          </a:p>
          <a:p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(γ) η </a:t>
            </a:r>
            <a:r>
              <a:rPr lang="el-G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αντιμισθία και οι υπόλοιποι όροι υπηρεσίας 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 Προέδρου και των Μελών της Επιτροπής καθορίζονται με νόμο και δεν μπορούν να μεταβληθούν δυσμενώς </a:t>
            </a:r>
            <a:r>
              <a:rPr lang="el-GR" sz="2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΄ αυτούς μετά το διορισμό τους, και </a:t>
            </a:r>
          </a:p>
          <a:p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(δ) η θητεία της Επιτροπής είναι </a:t>
            </a:r>
            <a:r>
              <a:rPr lang="el-G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εξαετής.</a:t>
            </a:r>
            <a:endParaRPr lang="en-GB" sz="2700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956" y="2612496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Ηλεκτρονικη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διακυβερνηση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Εκσυγχρονιστικ</a:t>
            </a:r>
            <a:r>
              <a:rPr lang="en-US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Μ</a:t>
            </a:r>
            <a:r>
              <a:rPr lang="en-US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τρα</a:t>
            </a:r>
            <a:r>
              <a:rPr lang="el-GR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GB" sz="4800" b="1" dirty="0">
                <a:latin typeface="Arial Black" panose="020B0A04020102020204" pitchFamily="34" charset="0"/>
              </a:rPr>
              <a:t/>
            </a:r>
            <a:br>
              <a:rPr lang="en-GB" sz="4800" b="1" dirty="0">
                <a:latin typeface="Arial Black" panose="020B0A04020102020204" pitchFamily="34" charset="0"/>
              </a:rPr>
            </a:br>
            <a:endParaRPr lang="en-GB" sz="4800" b="1" dirty="0"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0074" y="1400175"/>
            <a:ext cx="11077575" cy="4457700"/>
          </a:xfrm>
        </p:spPr>
        <p:txBody>
          <a:bodyPr>
            <a:noAutofit/>
          </a:bodyPr>
          <a:lstStyle/>
          <a:p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Συνεδριάσεις με χρήση </a:t>
            </a:r>
            <a:r>
              <a:rPr lang="el-G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του </a:t>
            </a:r>
            <a:r>
              <a:rPr lang="el-GR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η-συνεργασία</a:t>
            </a:r>
          </a:p>
          <a:p>
            <a:r>
              <a:rPr lang="el-G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Αναβάθμιση της </a:t>
            </a:r>
            <a:r>
              <a:rPr lang="el-GR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Ιστοσελίδας</a:t>
            </a:r>
            <a:r>
              <a:rPr lang="el-G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l-GR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Ηλεκτρονική</a:t>
            </a:r>
            <a:r>
              <a:rPr lang="el-G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υποβολή αιτήσεων</a:t>
            </a:r>
          </a:p>
          <a:p>
            <a:r>
              <a:rPr lang="en-GB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ERP (</a:t>
            </a:r>
            <a:r>
              <a:rPr lang="el-GR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Σύστημα Διαχείρισης Επιχειρησιακών Πόρων)</a:t>
            </a:r>
          </a:p>
          <a:p>
            <a:r>
              <a:rPr lang="el-GR" sz="4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Ψηφιοποίηση</a:t>
            </a:r>
            <a:r>
              <a:rPr lang="el-G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των φακέλων</a:t>
            </a:r>
            <a:endParaRPr lang="en-GB" sz="4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GB" sz="100" dirty="0"/>
          </a:p>
        </p:txBody>
      </p:sp>
    </p:spTree>
    <p:extLst>
      <p:ext uri="{BB962C8B-B14F-4D97-AF65-F5344CB8AC3E}">
        <p14:creationId xmlns:p14="http://schemas.microsoft.com/office/powerpoint/2010/main" val="13463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Συνεδρι</a:t>
            </a:r>
            <a:r>
              <a:rPr lang="en-US" b="1" dirty="0" smtClean="0">
                <a:latin typeface="Arial Black" panose="020B0A04020102020204" pitchFamily="34" charset="0"/>
              </a:rPr>
              <a:t>A</a:t>
            </a:r>
            <a:r>
              <a:rPr lang="el-GR" b="1" dirty="0" smtClean="0">
                <a:latin typeface="Arial Black" panose="020B0A04020102020204" pitchFamily="34" charset="0"/>
              </a:rPr>
              <a:t>σεις με χρ</a:t>
            </a:r>
            <a:r>
              <a:rPr lang="en-US" b="1" dirty="0" smtClean="0">
                <a:latin typeface="Arial Black" panose="020B0A04020102020204" pitchFamily="34" charset="0"/>
              </a:rPr>
              <a:t>H</a:t>
            </a:r>
            <a:r>
              <a:rPr lang="el-GR" b="1" dirty="0" smtClean="0">
                <a:latin typeface="Arial Black" panose="020B0A04020102020204" pitchFamily="34" charset="0"/>
              </a:rPr>
              <a:t>ση </a:t>
            </a:r>
            <a:r>
              <a:rPr lang="en-GB" b="1" dirty="0" smtClean="0">
                <a:latin typeface="Arial Black" panose="020B0A04020102020204" pitchFamily="34" charset="0"/>
              </a:rPr>
              <a:t/>
            </a:r>
            <a:br>
              <a:rPr lang="en-GB" b="1" dirty="0" smtClean="0">
                <a:latin typeface="Arial Black" panose="020B0A04020102020204" pitchFamily="34" charset="0"/>
              </a:rPr>
            </a:br>
            <a:r>
              <a:rPr lang="el-GR" b="1" dirty="0" smtClean="0">
                <a:latin typeface="Arial Black" panose="020B0A04020102020204" pitchFamily="34" charset="0"/>
              </a:rPr>
              <a:t>του η-συνεργασ</a:t>
            </a:r>
            <a:r>
              <a:rPr lang="en-US" b="1" dirty="0" smtClean="0">
                <a:latin typeface="Arial Black" panose="020B0A04020102020204" pitchFamily="34" charset="0"/>
              </a:rPr>
              <a:t>I</a:t>
            </a:r>
            <a:r>
              <a:rPr lang="el-GR" b="1" dirty="0" smtClean="0">
                <a:latin typeface="Arial Black" panose="020B0A04020102020204" pitchFamily="34" charset="0"/>
              </a:rPr>
              <a:t>α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64" y="2055567"/>
            <a:ext cx="109799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4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 την 1.1.2016 </a:t>
            </a:r>
            <a:r>
              <a:rPr lang="el-GR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όλες οι συνεδριάσεις της Επιτροπής </a:t>
            </a:r>
            <a:r>
              <a:rPr lang="el-GR" sz="4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γίνονται σε ηλεκτρονικό περιβάλλον, με τη </a:t>
            </a:r>
            <a:r>
              <a:rPr lang="el-GR" sz="4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χρήση του συστήματος «η-συνεργασία», </a:t>
            </a:r>
          </a:p>
          <a:p>
            <a:r>
              <a:rPr lang="el-G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χωρίς διακίνηση φακέλων και εγγράφων </a:t>
            </a:r>
          </a:p>
          <a:p>
            <a:r>
              <a:rPr lang="el-G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πρόσβαση στις αναγκαίες πληροφορίες μέσω των ηλεκτρονικών υπολογιστών</a:t>
            </a:r>
            <a:endParaRPr lang="en-GB" sz="4000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14013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7" y="-143995"/>
            <a:ext cx="8534400" cy="1507067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Ιστοσελ</a:t>
            </a:r>
            <a:r>
              <a:rPr lang="en-US" b="1" dirty="0" smtClean="0">
                <a:latin typeface="Arial Black" panose="020B0A04020102020204" pitchFamily="34" charset="0"/>
              </a:rPr>
              <a:t>I</a:t>
            </a:r>
            <a:r>
              <a:rPr lang="el-GR" b="1" dirty="0" smtClean="0">
                <a:latin typeface="Arial Black" panose="020B0A04020102020204" pitchFamily="34" charset="0"/>
              </a:rPr>
              <a:t>δα της Επιτροπ</a:t>
            </a:r>
            <a:r>
              <a:rPr lang="en-US" b="1" dirty="0">
                <a:latin typeface="Arial Black" panose="020B0A04020102020204" pitchFamily="34" charset="0"/>
              </a:rPr>
              <a:t>H</a:t>
            </a:r>
            <a:r>
              <a:rPr lang="el-GR" b="1" dirty="0" smtClean="0">
                <a:latin typeface="Arial Black" panose="020B0A04020102020204" pitchFamily="34" charset="0"/>
              </a:rPr>
              <a:t>ς Δημ</a:t>
            </a:r>
            <a:r>
              <a:rPr lang="en-US" b="1" dirty="0" smtClean="0">
                <a:latin typeface="Arial Black" panose="020B0A04020102020204" pitchFamily="34" charset="0"/>
              </a:rPr>
              <a:t>O</a:t>
            </a:r>
            <a:r>
              <a:rPr lang="el-GR" b="1" dirty="0" smtClean="0">
                <a:latin typeface="Arial Black" panose="020B0A04020102020204" pitchFamily="34" charset="0"/>
              </a:rPr>
              <a:t>σιας Υπηρεσ</a:t>
            </a:r>
            <a:r>
              <a:rPr lang="en-US" b="1" dirty="0" smtClean="0">
                <a:latin typeface="Arial Black" panose="020B0A04020102020204" pitchFamily="34" charset="0"/>
              </a:rPr>
              <a:t>I</a:t>
            </a:r>
            <a:r>
              <a:rPr lang="el-GR" b="1" dirty="0" smtClean="0">
                <a:latin typeface="Arial Black" panose="020B0A04020102020204" pitchFamily="34" charset="0"/>
              </a:rPr>
              <a:t>ας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1450112"/>
            <a:ext cx="10690514" cy="4914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400" dirty="0" smtClean="0">
                <a:solidFill>
                  <a:schemeClr val="bg1"/>
                </a:solidFill>
              </a:rPr>
              <a:t>Από τα μέσα του 2017 έχει αναβαθμιστεί κατά τρόπο ώστε </a:t>
            </a:r>
          </a:p>
          <a:p>
            <a:r>
              <a:rPr lang="el-GR" sz="3400" dirty="0" smtClean="0">
                <a:solidFill>
                  <a:schemeClr val="bg1"/>
                </a:solidFill>
              </a:rPr>
              <a:t> να υποστηρίζει την </a:t>
            </a:r>
            <a:r>
              <a:rPr lang="el-GR" sz="3400" b="1" dirty="0" smtClean="0">
                <a:solidFill>
                  <a:schemeClr val="bg1"/>
                </a:solidFill>
              </a:rPr>
              <a:t>πολιτική για διαφάνεια και έγκαιρη ενημέρωση </a:t>
            </a:r>
            <a:r>
              <a:rPr lang="el-GR" sz="3400" dirty="0" smtClean="0">
                <a:solidFill>
                  <a:schemeClr val="bg1"/>
                </a:solidFill>
              </a:rPr>
              <a:t>του πολίτη, </a:t>
            </a:r>
          </a:p>
          <a:p>
            <a:r>
              <a:rPr lang="el-GR" sz="3400" dirty="0" smtClean="0">
                <a:solidFill>
                  <a:schemeClr val="bg1"/>
                </a:solidFill>
              </a:rPr>
              <a:t>να διευκολύνει την </a:t>
            </a:r>
            <a:r>
              <a:rPr lang="el-GR" sz="3400" b="1" dirty="0" smtClean="0">
                <a:solidFill>
                  <a:schemeClr val="bg1"/>
                </a:solidFill>
              </a:rPr>
              <a:t>επικοινωνία</a:t>
            </a:r>
            <a:r>
              <a:rPr lang="el-GR" sz="3400" dirty="0" smtClean="0">
                <a:solidFill>
                  <a:schemeClr val="bg1"/>
                </a:solidFill>
              </a:rPr>
              <a:t> με τον πολίτη</a:t>
            </a:r>
            <a:r>
              <a:rPr lang="en-GB" sz="3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,</a:t>
            </a:r>
            <a:endParaRPr lang="el-GR" sz="3400" dirty="0" smtClean="0">
              <a:solidFill>
                <a:schemeClr val="bg1"/>
              </a:solidFill>
            </a:endParaRPr>
          </a:p>
          <a:p>
            <a:r>
              <a:rPr lang="el-GR" sz="3400" dirty="0" smtClean="0">
                <a:solidFill>
                  <a:schemeClr val="bg1"/>
                </a:solidFill>
              </a:rPr>
              <a:t>να είναι </a:t>
            </a:r>
            <a:r>
              <a:rPr lang="el-GR" sz="3400" b="1" dirty="0" smtClean="0">
                <a:solidFill>
                  <a:schemeClr val="bg1"/>
                </a:solidFill>
              </a:rPr>
              <a:t>προσβάσιμη από άτομα με προβλήματα στην </a:t>
            </a:r>
            <a:r>
              <a:rPr lang="el-GR" sz="3400" b="1" dirty="0">
                <a:solidFill>
                  <a:schemeClr val="bg1"/>
                </a:solidFill>
              </a:rPr>
              <a:t>όραση </a:t>
            </a:r>
            <a:r>
              <a:rPr lang="el-GR" sz="3400" dirty="0">
                <a:solidFill>
                  <a:schemeClr val="bg1"/>
                </a:solidFill>
              </a:rPr>
              <a:t>και</a:t>
            </a:r>
            <a:endParaRPr lang="el-GR" sz="3400" dirty="0" smtClean="0">
              <a:solidFill>
                <a:schemeClr val="bg1"/>
              </a:solidFill>
            </a:endParaRPr>
          </a:p>
          <a:p>
            <a:r>
              <a:rPr lang="el-GR" sz="3400" dirty="0">
                <a:solidFill>
                  <a:schemeClr val="bg1"/>
                </a:solidFill>
              </a:rPr>
              <a:t>ν</a:t>
            </a:r>
            <a:r>
              <a:rPr lang="el-GR" sz="3400" dirty="0" smtClean="0">
                <a:solidFill>
                  <a:schemeClr val="bg1"/>
                </a:solidFill>
              </a:rPr>
              <a:t>α είναι </a:t>
            </a:r>
            <a:r>
              <a:rPr lang="el-GR" sz="3400" b="1" dirty="0" smtClean="0">
                <a:solidFill>
                  <a:schemeClr val="bg1"/>
                </a:solidFill>
              </a:rPr>
              <a:t>συμβατή με έξυπνα τηλέφωνα </a:t>
            </a:r>
            <a:r>
              <a:rPr lang="el-GR" sz="3400" dirty="0" smtClean="0">
                <a:solidFill>
                  <a:schemeClr val="bg1"/>
                </a:solidFill>
              </a:rPr>
              <a:t>και ανάλογες συσκευές.  </a:t>
            </a:r>
            <a:endParaRPr lang="en-GB" sz="3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74" y="15689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latin typeface="Arial Black" panose="020B0A04020102020204" pitchFamily="34" charset="0"/>
              </a:rPr>
              <a:t>Ιστοσελ</a:t>
            </a:r>
            <a:r>
              <a:rPr lang="en-US" sz="4000" b="1" dirty="0" smtClean="0">
                <a:latin typeface="Arial Black" panose="020B0A04020102020204" pitchFamily="34" charset="0"/>
              </a:rPr>
              <a:t>I</a:t>
            </a:r>
            <a:r>
              <a:rPr lang="el-GR" sz="4000" b="1" dirty="0" smtClean="0">
                <a:latin typeface="Arial Black" panose="020B0A04020102020204" pitchFamily="34" charset="0"/>
              </a:rPr>
              <a:t>δα της Επιτροπ</a:t>
            </a:r>
            <a:r>
              <a:rPr lang="en-US" sz="4000" b="1" dirty="0" smtClean="0">
                <a:latin typeface="Arial Black" panose="020B0A04020102020204" pitchFamily="34" charset="0"/>
              </a:rPr>
              <a:t>H</a:t>
            </a:r>
            <a:r>
              <a:rPr lang="el-GR" sz="4000" b="1" dirty="0" smtClean="0">
                <a:latin typeface="Arial Black" panose="020B0A04020102020204" pitchFamily="34" charset="0"/>
              </a:rPr>
              <a:t>ς Δημ</a:t>
            </a:r>
            <a:r>
              <a:rPr lang="en-US" sz="4000" b="1" dirty="0" smtClean="0">
                <a:latin typeface="Arial Black" panose="020B0A04020102020204" pitchFamily="34" charset="0"/>
              </a:rPr>
              <a:t>O</a:t>
            </a:r>
            <a:r>
              <a:rPr lang="el-GR" sz="4000" b="1" dirty="0" smtClean="0">
                <a:latin typeface="Arial Black" panose="020B0A04020102020204" pitchFamily="34" charset="0"/>
              </a:rPr>
              <a:t>σιας Υπηρεσ</a:t>
            </a:r>
            <a:r>
              <a:rPr lang="en-US" sz="4000" b="1" dirty="0" smtClean="0">
                <a:latin typeface="Arial Black" panose="020B0A04020102020204" pitchFamily="34" charset="0"/>
              </a:rPr>
              <a:t>I</a:t>
            </a:r>
            <a:r>
              <a:rPr lang="el-GR" sz="4000" b="1" dirty="0" smtClean="0">
                <a:latin typeface="Arial Black" panose="020B0A04020102020204" pitchFamily="34" charset="0"/>
              </a:rPr>
              <a:t>ας</a:t>
            </a:r>
            <a:endParaRPr lang="en-GB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71600"/>
            <a:ext cx="11515725" cy="5337017"/>
          </a:xfrm>
        </p:spPr>
        <p:txBody>
          <a:bodyPr>
            <a:normAutofit/>
          </a:bodyPr>
          <a:lstStyle/>
          <a:p>
            <a:r>
              <a:rPr lang="el-GR" sz="3700" b="1" dirty="0" smtClean="0">
                <a:solidFill>
                  <a:schemeClr val="bg1"/>
                </a:solidFill>
              </a:rPr>
              <a:t>Από τα μέσα του 2016, αναρτώνται αμέσως μετά τη λήψη τους, οι </a:t>
            </a:r>
            <a:r>
              <a:rPr lang="el-GR" sz="3700" b="1" u="sng" dirty="0" smtClean="0">
                <a:solidFill>
                  <a:schemeClr val="bg1"/>
                </a:solidFill>
              </a:rPr>
              <a:t>αποφάσεις που αφορούν διαδικασίες πλήρωσης θέσεων.</a:t>
            </a:r>
          </a:p>
          <a:p>
            <a:r>
              <a:rPr lang="el-GR" sz="3700" b="1" dirty="0" smtClean="0">
                <a:solidFill>
                  <a:schemeClr val="bg1"/>
                </a:solidFill>
              </a:rPr>
              <a:t>Πληροφορίες και ενημέρωση για </a:t>
            </a:r>
            <a:r>
              <a:rPr lang="el-GR" sz="3700" b="1" u="sng" dirty="0" smtClean="0">
                <a:solidFill>
                  <a:schemeClr val="bg1"/>
                </a:solidFill>
              </a:rPr>
              <a:t>όλες τις δημοσιεύσεις κενών θέσεων</a:t>
            </a:r>
            <a:r>
              <a:rPr lang="el-GR" sz="3700" b="1" dirty="0" smtClean="0">
                <a:solidFill>
                  <a:schemeClr val="bg1"/>
                </a:solidFill>
              </a:rPr>
              <a:t>, </a:t>
            </a:r>
            <a:r>
              <a:rPr lang="el-GR" sz="3700" b="1" u="sng" dirty="0" smtClean="0">
                <a:solidFill>
                  <a:schemeClr val="bg1"/>
                </a:solidFill>
              </a:rPr>
              <a:t>προγραμματιζόμενες γραπτές και προφορικές εξετάσεις </a:t>
            </a:r>
            <a:r>
              <a:rPr lang="el-GR" sz="3700" b="1" dirty="0" smtClean="0">
                <a:solidFill>
                  <a:schemeClr val="bg1"/>
                </a:solidFill>
              </a:rPr>
              <a:t>καθώς και τα </a:t>
            </a:r>
            <a:r>
              <a:rPr lang="el-GR" sz="3700" b="1" u="sng" dirty="0" smtClean="0">
                <a:solidFill>
                  <a:schemeClr val="bg1"/>
                </a:solidFill>
              </a:rPr>
              <a:t>αποτελέσματα των γραπτών εξετάσεων.</a:t>
            </a:r>
            <a:endParaRPr lang="en-GB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13" y="87598"/>
            <a:ext cx="10644047" cy="1507067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Σ</a:t>
            </a:r>
            <a:r>
              <a:rPr lang="en-US" b="1" dirty="0">
                <a:latin typeface="Arial Black" panose="020B0A04020102020204" pitchFamily="34" charset="0"/>
              </a:rPr>
              <a:t>Y</a:t>
            </a:r>
            <a:r>
              <a:rPr lang="el-GR" b="1" dirty="0" smtClean="0">
                <a:latin typeface="Arial Black" panose="020B0A04020102020204" pitchFamily="34" charset="0"/>
              </a:rPr>
              <a:t>στημα ηλεκτρονικ</a:t>
            </a:r>
            <a:r>
              <a:rPr lang="en-US" b="1" dirty="0" smtClean="0">
                <a:latin typeface="Arial Black" panose="020B0A04020102020204" pitchFamily="34" charset="0"/>
              </a:rPr>
              <a:t>H</a:t>
            </a:r>
            <a:r>
              <a:rPr lang="el-GR" b="1" dirty="0" smtClean="0">
                <a:latin typeface="Arial Black" panose="020B0A04020102020204" pitchFamily="34" charset="0"/>
              </a:rPr>
              <a:t>ς υποβολ</a:t>
            </a:r>
            <a:r>
              <a:rPr lang="en-US" b="1" dirty="0" smtClean="0">
                <a:latin typeface="Arial Black" panose="020B0A04020102020204" pitchFamily="34" charset="0"/>
              </a:rPr>
              <a:t>H</a:t>
            </a:r>
            <a:r>
              <a:rPr lang="el-GR" b="1" dirty="0" smtClean="0">
                <a:latin typeface="Arial Black" panose="020B0A04020102020204" pitchFamily="34" charset="0"/>
              </a:rPr>
              <a:t>ς αιτ</a:t>
            </a:r>
            <a:r>
              <a:rPr lang="en-US" b="1" dirty="0" smtClean="0">
                <a:latin typeface="Arial Black" panose="020B0A04020102020204" pitchFamily="34" charset="0"/>
              </a:rPr>
              <a:t>H</a:t>
            </a:r>
            <a:r>
              <a:rPr lang="el-GR" b="1" dirty="0" smtClean="0">
                <a:latin typeface="Arial Black" panose="020B0A04020102020204" pitchFamily="34" charset="0"/>
              </a:rPr>
              <a:t>σεων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73" y="841131"/>
            <a:ext cx="11040287" cy="50007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l-GR" sz="4400" dirty="0" smtClean="0">
                <a:solidFill>
                  <a:schemeClr val="bg1"/>
                </a:solidFill>
              </a:rPr>
              <a:t>Από την 1.1.2018 έχει εισαχθεί  </a:t>
            </a:r>
            <a:r>
              <a:rPr lang="el-GR" sz="4400" b="1" u="sng" dirty="0" smtClean="0">
                <a:solidFill>
                  <a:schemeClr val="bg1"/>
                </a:solidFill>
              </a:rPr>
              <a:t>σύστημα ηλεκτρονικής υποβολής αιτήσεων</a:t>
            </a:r>
            <a:r>
              <a:rPr lang="el-GR" sz="4400" dirty="0" smtClean="0">
                <a:solidFill>
                  <a:schemeClr val="bg1"/>
                </a:solidFill>
              </a:rPr>
              <a:t>, είτε από την ιστοσελίδα της Επιτροπής, είτε μέσω του συστήματος «Αριάδνη».</a:t>
            </a:r>
          </a:p>
        </p:txBody>
      </p:sp>
    </p:spTree>
    <p:extLst>
      <p:ext uri="{BB962C8B-B14F-4D97-AF65-F5344CB8AC3E}">
        <p14:creationId xmlns:p14="http://schemas.microsoft.com/office/powerpoint/2010/main" val="26852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63" y="409575"/>
            <a:ext cx="11446511" cy="6242050"/>
          </a:xfrm>
        </p:spPr>
        <p:txBody>
          <a:bodyPr>
            <a:noAutofit/>
          </a:bodyPr>
          <a:lstStyle/>
          <a:p>
            <a:pPr lvl="0" algn="just"/>
            <a:r>
              <a:rPr lang="el-GR" sz="3200" b="1" dirty="0">
                <a:solidFill>
                  <a:schemeClr val="bg1"/>
                </a:solidFill>
              </a:rPr>
              <a:t>Το σύστημα δίνει δυνατότητα </a:t>
            </a:r>
            <a:endParaRPr lang="el-GR" sz="3200" b="1" dirty="0" smtClean="0">
              <a:solidFill>
                <a:schemeClr val="bg1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l-GR" sz="3200" b="1" dirty="0" smtClean="0">
                <a:solidFill>
                  <a:schemeClr val="bg1"/>
                </a:solidFill>
              </a:rPr>
              <a:t>Οι </a:t>
            </a:r>
            <a:r>
              <a:rPr lang="el-GR" sz="3200" b="1" dirty="0">
                <a:solidFill>
                  <a:schemeClr val="bg1"/>
                </a:solidFill>
              </a:rPr>
              <a:t>ενδιαφερόμενοι να υποβάλλουν αίτηση, όπου και να βρίσκονται,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l-GR" sz="3200" b="1" dirty="0">
                <a:solidFill>
                  <a:schemeClr val="bg1"/>
                </a:solidFill>
              </a:rPr>
              <a:t>ηλεκτρονικής επικοινωνίας της Επιτροπής με τους </a:t>
            </a:r>
            <a:r>
              <a:rPr lang="el-GR" sz="3200" b="1" dirty="0" err="1">
                <a:solidFill>
                  <a:schemeClr val="bg1"/>
                </a:solidFill>
              </a:rPr>
              <a:t>αιτητές</a:t>
            </a:r>
            <a:endParaRPr lang="el-GR" sz="3200" b="1" dirty="0">
              <a:solidFill>
                <a:schemeClr val="bg1"/>
              </a:solidFill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el-GR" sz="3200" b="1" dirty="0" smtClean="0">
                <a:solidFill>
                  <a:schemeClr val="bg1"/>
                </a:solidFill>
              </a:rPr>
              <a:t>να </a:t>
            </a:r>
            <a:r>
              <a:rPr lang="el-GR" sz="3200" b="1" dirty="0">
                <a:solidFill>
                  <a:schemeClr val="bg1"/>
                </a:solidFill>
              </a:rPr>
              <a:t>πληροφορούνται οι </a:t>
            </a:r>
            <a:r>
              <a:rPr lang="el-GR" sz="3200" b="1" dirty="0" err="1" smtClean="0">
                <a:solidFill>
                  <a:schemeClr val="bg1"/>
                </a:solidFill>
              </a:rPr>
              <a:t>αιτητές</a:t>
            </a:r>
            <a:r>
              <a:rPr lang="el-GR" sz="3200" b="1" dirty="0" smtClean="0">
                <a:solidFill>
                  <a:schemeClr val="bg1"/>
                </a:solidFill>
              </a:rPr>
              <a:t> σε </a:t>
            </a:r>
            <a:r>
              <a:rPr lang="el-GR" sz="3200" b="1" dirty="0">
                <a:solidFill>
                  <a:schemeClr val="bg1"/>
                </a:solidFill>
              </a:rPr>
              <a:t>ποιο στάδιο βρίσκεται η διαδικασία</a:t>
            </a:r>
            <a:r>
              <a:rPr lang="el-GR" sz="3200" b="1" dirty="0" smtClean="0">
                <a:solidFill>
                  <a:schemeClr val="bg1"/>
                </a:solidFill>
              </a:rPr>
              <a:t>,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el-GR" sz="3200" b="1" dirty="0" smtClean="0">
                <a:solidFill>
                  <a:schemeClr val="bg1"/>
                </a:solidFill>
              </a:rPr>
              <a:t>στο </a:t>
            </a:r>
            <a:r>
              <a:rPr lang="el-GR" sz="3200" b="1" dirty="0">
                <a:solidFill>
                  <a:schemeClr val="bg1"/>
                </a:solidFill>
              </a:rPr>
              <a:t>Γραφείο της Επιτροπής, να διαχειρίζεται τις αιτήσεις ελαχιστοποιώντας τις ανθρωποώρες και το προσωπικό που διατίθετο προηγουμένως για το σκοπό αυτό.</a:t>
            </a:r>
            <a:endParaRPr lang="en-GB" sz="3200" b="1" dirty="0">
              <a:solidFill>
                <a:schemeClr val="bg1"/>
              </a:solidFill>
            </a:endParaRPr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20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823" y="42042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400" b="1" dirty="0" smtClean="0">
                <a:latin typeface="Arial Black" panose="020B0A04020102020204" pitchFamily="34" charset="0"/>
              </a:rPr>
              <a:t>ΨηφιοποΙΗση των φαΚΕλων</a:t>
            </a:r>
            <a:endParaRPr lang="en-GB" sz="5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498871"/>
            <a:ext cx="11104269" cy="4351338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Σε πολύ προχωρημένο στάδιο.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l-GR" sz="4000" b="1" dirty="0" smtClean="0">
                <a:solidFill>
                  <a:schemeClr val="bg1"/>
                </a:solidFill>
              </a:rPr>
              <a:t>Ελπίζουμε να ολοκληρωθεί μέχρι τέλους </a:t>
            </a:r>
            <a:r>
              <a:rPr lang="el-GR" sz="4000" b="1" smtClean="0">
                <a:solidFill>
                  <a:schemeClr val="bg1"/>
                </a:solidFill>
              </a:rPr>
              <a:t>του χρόνου </a:t>
            </a:r>
            <a:r>
              <a:rPr lang="el-GR" sz="4000" b="1" dirty="0" smtClean="0">
                <a:solidFill>
                  <a:schemeClr val="bg1"/>
                </a:solidFill>
              </a:rPr>
              <a:t>η ψηφιοποίηση όλων των φακέλων της Επιτροπής Δημόσιας Υπηρεσίας.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80" y="0"/>
            <a:ext cx="10515600" cy="1522652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ΗλεκτρονικΗ διακυβΕρνηση</a:t>
            </a:r>
            <a:r>
              <a:rPr lang="el-GR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34" y="1607843"/>
            <a:ext cx="11370504" cy="4878682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Αξιοποίηση</a:t>
            </a:r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διαδικτύου για επικοινωνία με τους ενδιαφερομένους</a:t>
            </a:r>
          </a:p>
          <a:p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Εισαγωγή συστήματος ηλεκτρονικής υποβολής αιτήσεων</a:t>
            </a:r>
          </a:p>
          <a:p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Εφαρμογή συστήματος εξετάσεων με αξιοποίηση ηλεκτρονικών μέσων</a:t>
            </a:r>
          </a:p>
          <a:p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Ηλεκτρονική υποβολή Υπηρεσιακών Εκθέσεων</a:t>
            </a:r>
          </a:p>
          <a:p>
            <a:endParaRPr lang="el-GR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2424938"/>
            <a:ext cx="7200081" cy="1180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ΠΡΟΚΛΗΣΕΙΣ ΚΑΙ ΠΡΟΟΠΤΙΚΕΣ</a:t>
            </a:r>
          </a:p>
        </p:txBody>
      </p:sp>
    </p:spTree>
    <p:extLst>
      <p:ext uri="{BB962C8B-B14F-4D97-AF65-F5344CB8AC3E}">
        <p14:creationId xmlns:p14="http://schemas.microsoft.com/office/powerpoint/2010/main" val="37697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4" y="270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Arial Black" panose="020B0A04020102020204" pitchFamily="34" charset="0"/>
              </a:rPr>
              <a:t>Σ</a:t>
            </a:r>
            <a:r>
              <a:rPr lang="en-US" sz="4000" b="1" dirty="0" smtClean="0">
                <a:latin typeface="Arial Black" panose="020B0A04020102020204" pitchFamily="34" charset="0"/>
              </a:rPr>
              <a:t>Y</a:t>
            </a:r>
            <a:r>
              <a:rPr lang="el-GR" sz="4000" b="1" dirty="0" err="1" smtClean="0">
                <a:latin typeface="Arial Black" panose="020B0A04020102020204" pitchFamily="34" charset="0"/>
              </a:rPr>
              <a:t>νθεση</a:t>
            </a:r>
            <a:r>
              <a:rPr lang="el-GR" sz="4000" b="1" dirty="0" smtClean="0">
                <a:latin typeface="Arial Black" panose="020B0A04020102020204" pitchFamily="34" charset="0"/>
              </a:rPr>
              <a:t> </a:t>
            </a:r>
            <a:br>
              <a:rPr lang="el-GR" sz="4000" b="1" dirty="0" smtClean="0">
                <a:latin typeface="Arial Black" panose="020B0A04020102020204" pitchFamily="34" charset="0"/>
              </a:rPr>
            </a:br>
            <a:r>
              <a:rPr lang="el-GR" sz="4000" b="1" dirty="0" err="1" smtClean="0">
                <a:latin typeface="Arial Black" panose="020B0A04020102020204" pitchFamily="34" charset="0"/>
              </a:rPr>
              <a:t>Επιτροπ</a:t>
            </a:r>
            <a:r>
              <a:rPr lang="en-US" sz="4000" b="1" dirty="0" smtClean="0">
                <a:latin typeface="Arial Black" panose="020B0A04020102020204" pitchFamily="34" charset="0"/>
              </a:rPr>
              <a:t>H</a:t>
            </a:r>
            <a:r>
              <a:rPr lang="el-GR" sz="4000" b="1" dirty="0" smtClean="0">
                <a:latin typeface="Arial Black" panose="020B0A04020102020204" pitchFamily="34" charset="0"/>
              </a:rPr>
              <a:t>ς Δημ</a:t>
            </a:r>
            <a:r>
              <a:rPr lang="en-US" sz="4000" b="1" dirty="0" smtClean="0">
                <a:latin typeface="Arial Black" panose="020B0A04020102020204" pitchFamily="34" charset="0"/>
              </a:rPr>
              <a:t>O</a:t>
            </a:r>
            <a:r>
              <a:rPr lang="el-GR" sz="4000" b="1" dirty="0" smtClean="0">
                <a:latin typeface="Arial Black" panose="020B0A04020102020204" pitchFamily="34" charset="0"/>
              </a:rPr>
              <a:t>σιας Υπηρεσ</a:t>
            </a:r>
            <a:r>
              <a:rPr lang="en-US" sz="4000" b="1" dirty="0" smtClean="0">
                <a:latin typeface="Arial Black" panose="020B0A04020102020204" pitchFamily="34" charset="0"/>
              </a:rPr>
              <a:t>I</a:t>
            </a:r>
            <a:r>
              <a:rPr lang="el-GR" sz="4000" b="1" dirty="0" smtClean="0">
                <a:latin typeface="Arial Black" panose="020B0A04020102020204" pitchFamily="34" charset="0"/>
              </a:rPr>
              <a:t>ας </a:t>
            </a:r>
            <a:endParaRPr lang="en-GB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22" y="2213113"/>
            <a:ext cx="10981853" cy="4221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Διορίστηκε </a:t>
            </a:r>
            <a:r>
              <a:rPr lang="el-GR" sz="2800" b="1" dirty="0">
                <a:solidFill>
                  <a:schemeClr val="bg1"/>
                </a:solidFill>
              </a:rPr>
              <a:t>από τον Πρόεδρο της Δημοκρατίας στις 2.7.2015 για εξαετή θητεία.  </a:t>
            </a:r>
            <a:endParaRPr lang="el-GR" sz="2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2400" b="1" u="sng" dirty="0" smtClean="0">
                <a:solidFill>
                  <a:schemeClr val="bg1"/>
                </a:solidFill>
              </a:rPr>
              <a:t>Σύνθεση: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Γ.Παπαγεωργίου, Πρόεδρος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Α.Βασιλειάδης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Α.Γιορδαμλής*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Δ.Ηλιοδώρου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Α.Παπαδόπουλος</a:t>
            </a:r>
          </a:p>
          <a:p>
            <a:pPr marL="0" indent="0">
              <a:buNone/>
            </a:pPr>
            <a:r>
              <a:rPr lang="el-GR" sz="1800" b="1" dirty="0" smtClean="0">
                <a:solidFill>
                  <a:schemeClr val="bg1"/>
                </a:solidFill>
              </a:rPr>
              <a:t>(*Ο κ. Α.Γιορδαμλής, από 23.12.16 , αντικατέστησε,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 για το υπόλοιπο της θητείας της Επιτροπής, τον κ</a:t>
            </a:r>
            <a:r>
              <a:rPr lang="el-GR" sz="1800" b="1" dirty="0">
                <a:solidFill>
                  <a:schemeClr val="bg1"/>
                </a:solidFill>
              </a:rPr>
              <a:t>. Παναγιώτη Αντωνίου, ο οποίος </a:t>
            </a:r>
            <a:r>
              <a:rPr lang="el-GR" sz="1800" b="1" dirty="0" smtClean="0">
                <a:solidFill>
                  <a:schemeClr val="bg1"/>
                </a:solidFill>
              </a:rPr>
              <a:t>διορίστηκε </a:t>
            </a:r>
            <a:r>
              <a:rPr lang="el-GR" sz="1800" b="1" dirty="0">
                <a:solidFill>
                  <a:schemeClr val="bg1"/>
                </a:solidFill>
              </a:rPr>
              <a:t>ως Πρόεδρος της Επιτροπής Εκπαιδευτικής </a:t>
            </a:r>
            <a:r>
              <a:rPr lang="el-GR" sz="1800" b="1" dirty="0" smtClean="0">
                <a:solidFill>
                  <a:schemeClr val="bg1"/>
                </a:solidFill>
              </a:rPr>
              <a:t>Υπηρεσίας) </a:t>
            </a:r>
            <a:endParaRPr lang="en-GB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6679" y="489527"/>
            <a:ext cx="11240366" cy="5321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Η κυπριακή Δημόσια 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Υ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πηρεσία στελεχώνεται από προσωπικό</a:t>
            </a:r>
          </a:p>
          <a:p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άριστα 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επιστημονικά 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καταρτισμένο</a:t>
            </a:r>
          </a:p>
          <a:p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που υπηρετεί με ικανοποιητικούς όρους απασχόλησης </a:t>
            </a:r>
            <a:endParaRPr lang="el-GR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6621" y="717957"/>
            <a:ext cx="10017028" cy="48605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b="1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ΑΝΤΙΚΙΝΗΤΡΑ</a:t>
            </a:r>
            <a:r>
              <a:rPr lang="el-GR" sz="36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l-GR" sz="36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</a:br>
            <a:endParaRPr lang="el-GR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480" y="-67734"/>
            <a:ext cx="8534400" cy="1507067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ΣΥστημα αξιολΟγησης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026942"/>
            <a:ext cx="11394830" cy="565521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l-GR" sz="6700" b="1" dirty="0">
                <a:solidFill>
                  <a:schemeClr val="bg1"/>
                </a:solidFill>
              </a:rPr>
              <a:t>Οι συνέπειες διατήρησης του υφιστάμενου συστήματος αξιολόγησης είναι πασιφανείς.</a:t>
            </a:r>
            <a:endParaRPr lang="en-GB" sz="6700" b="1" dirty="0">
              <a:solidFill>
                <a:schemeClr val="bg1"/>
              </a:solidFill>
            </a:endParaRPr>
          </a:p>
          <a:p>
            <a:pPr algn="just"/>
            <a:r>
              <a:rPr lang="el-GR" sz="6700" b="1" dirty="0" smtClean="0">
                <a:solidFill>
                  <a:schemeClr val="bg1"/>
                </a:solidFill>
              </a:rPr>
              <a:t>Ισοπέδωση </a:t>
            </a:r>
            <a:r>
              <a:rPr lang="el-GR" sz="6700" b="1" dirty="0">
                <a:solidFill>
                  <a:schemeClr val="bg1"/>
                </a:solidFill>
              </a:rPr>
              <a:t>στο επίπεδο του «Εξαίρετος</a:t>
            </a:r>
            <a:r>
              <a:rPr lang="el-GR" sz="6700" b="1" dirty="0" smtClean="0">
                <a:solidFill>
                  <a:schemeClr val="bg1"/>
                </a:solidFill>
              </a:rPr>
              <a:t>».</a:t>
            </a:r>
            <a:r>
              <a:rPr lang="el-GR" sz="6700" b="1" dirty="0">
                <a:solidFill>
                  <a:schemeClr val="bg1"/>
                </a:solidFill>
              </a:rPr>
              <a:t>  </a:t>
            </a:r>
            <a:endParaRPr lang="el-GR" sz="6700" b="1" dirty="0" smtClean="0">
              <a:solidFill>
                <a:schemeClr val="bg1"/>
              </a:solidFill>
            </a:endParaRPr>
          </a:p>
          <a:p>
            <a:pPr algn="just"/>
            <a:r>
              <a:rPr lang="el-GR" sz="6700" b="1" dirty="0" smtClean="0">
                <a:solidFill>
                  <a:schemeClr val="bg1"/>
                </a:solidFill>
              </a:rPr>
              <a:t>94,98% </a:t>
            </a:r>
            <a:r>
              <a:rPr lang="el-GR" sz="6700" b="1" dirty="0">
                <a:solidFill>
                  <a:schemeClr val="bg1"/>
                </a:solidFill>
              </a:rPr>
              <a:t>των υπαλλήλων αξιολογήθηκαν ως «Εξαίρετοι» σε όλα τα στοιχεία </a:t>
            </a:r>
            <a:r>
              <a:rPr lang="el-GR" sz="6700" b="1" dirty="0" smtClean="0">
                <a:solidFill>
                  <a:schemeClr val="bg1"/>
                </a:solidFill>
              </a:rPr>
              <a:t>αξιολόγησης. </a:t>
            </a:r>
          </a:p>
          <a:p>
            <a:pPr algn="just"/>
            <a:r>
              <a:rPr lang="el-GR" sz="6700" b="1" dirty="0">
                <a:solidFill>
                  <a:schemeClr val="bg1"/>
                </a:solidFill>
              </a:rPr>
              <a:t>Μ</a:t>
            </a:r>
            <a:r>
              <a:rPr lang="el-GR" sz="6700" b="1" dirty="0" smtClean="0">
                <a:solidFill>
                  <a:schemeClr val="bg1"/>
                </a:solidFill>
              </a:rPr>
              <a:t>όλις 12 </a:t>
            </a:r>
            <a:r>
              <a:rPr lang="el-GR" sz="6700" b="1" dirty="0">
                <a:solidFill>
                  <a:schemeClr val="bg1"/>
                </a:solidFill>
              </a:rPr>
              <a:t>από </a:t>
            </a:r>
            <a:r>
              <a:rPr lang="el-GR" sz="6700" b="1" dirty="0" smtClean="0">
                <a:solidFill>
                  <a:schemeClr val="bg1"/>
                </a:solidFill>
              </a:rPr>
              <a:t>τους 12.091 </a:t>
            </a:r>
            <a:r>
              <a:rPr lang="el-GR" sz="6700" b="1" dirty="0">
                <a:solidFill>
                  <a:schemeClr val="bg1"/>
                </a:solidFill>
              </a:rPr>
              <a:t>υπαλλήλους </a:t>
            </a:r>
            <a:r>
              <a:rPr lang="el-GR" sz="6700" b="1" dirty="0" smtClean="0">
                <a:solidFill>
                  <a:schemeClr val="bg1"/>
                </a:solidFill>
              </a:rPr>
              <a:t>αξιολογήθηκαν με </a:t>
            </a:r>
            <a:r>
              <a:rPr lang="el-GR" sz="6700" b="1" dirty="0">
                <a:solidFill>
                  <a:schemeClr val="bg1"/>
                </a:solidFill>
              </a:rPr>
              <a:t>«Μη ικανοποιητικά» και αυτό </a:t>
            </a:r>
            <a:r>
              <a:rPr lang="el-GR" sz="6700" b="1" dirty="0" smtClean="0">
                <a:solidFill>
                  <a:schemeClr val="bg1"/>
                </a:solidFill>
              </a:rPr>
              <a:t>σε μερικά μόνο από </a:t>
            </a:r>
            <a:r>
              <a:rPr lang="el-GR" sz="6700" b="1" dirty="0">
                <a:solidFill>
                  <a:schemeClr val="bg1"/>
                </a:solidFill>
              </a:rPr>
              <a:t>τα οκτώ στοιχεία αξιολόγησής τους</a:t>
            </a:r>
            <a:r>
              <a:rPr lang="el-GR" sz="6700" b="1" dirty="0" smtClean="0">
                <a:solidFill>
                  <a:schemeClr val="bg1"/>
                </a:solidFill>
              </a:rPr>
              <a:t>.</a:t>
            </a:r>
            <a:r>
              <a:rPr lang="el-GR" sz="6700" b="1" dirty="0">
                <a:solidFill>
                  <a:schemeClr val="bg1"/>
                </a:solidFill>
              </a:rPr>
              <a:t> </a:t>
            </a:r>
            <a:endParaRPr lang="en-GB" sz="6700" dirty="0">
              <a:solidFill>
                <a:schemeClr val="bg1"/>
              </a:solidFill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7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635" y="-161925"/>
            <a:ext cx="8534400" cy="1507067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ΣΥστημα αξιολΟγησης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68" y="1139648"/>
            <a:ext cx="10343934" cy="5052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4000" b="1" dirty="0" smtClean="0">
                <a:solidFill>
                  <a:schemeClr val="bg1"/>
                </a:solidFill>
              </a:rPr>
              <a:t>Ετησίως επεξεργασία από την ΕΔΥ άνω των 12</a:t>
            </a:r>
            <a:r>
              <a:rPr lang="en-GB" sz="4000" b="1" dirty="0" smtClean="0">
                <a:solidFill>
                  <a:schemeClr val="bg1"/>
                </a:solidFill>
              </a:rPr>
              <a:t>5</a:t>
            </a:r>
            <a:r>
              <a:rPr lang="el-GR" sz="4000" b="1" dirty="0" smtClean="0">
                <a:solidFill>
                  <a:schemeClr val="bg1"/>
                </a:solidFill>
              </a:rPr>
              <a:t>00 Εκθέσεων αξιολόγησης Δημοσίων Υπαλλήλων </a:t>
            </a:r>
            <a:r>
              <a:rPr lang="el-GR" sz="4000" b="1" u="sng" dirty="0" smtClean="0">
                <a:solidFill>
                  <a:schemeClr val="bg1"/>
                </a:solidFill>
              </a:rPr>
              <a:t>εντύπως</a:t>
            </a:r>
            <a:r>
              <a:rPr lang="el-GR" sz="4000" b="1" dirty="0" smtClean="0">
                <a:solidFill>
                  <a:schemeClr val="bg1"/>
                </a:solidFill>
              </a:rPr>
              <a:t>, αντί ηλεκτρονικά: </a:t>
            </a:r>
          </a:p>
          <a:p>
            <a:pPr algn="just"/>
            <a:r>
              <a:rPr lang="el-GR" sz="4000" b="1" dirty="0" smtClean="0">
                <a:solidFill>
                  <a:schemeClr val="bg1"/>
                </a:solidFill>
              </a:rPr>
              <a:t>Επείγουσα η υιοθέτηση νέου συστήματος.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75" y="71270"/>
            <a:ext cx="8534400" cy="1507067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ΣχΕδια ΥπηρεσΙας</a:t>
            </a: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83" y="1133092"/>
            <a:ext cx="11437034" cy="54201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bg1"/>
                </a:solidFill>
              </a:rPr>
              <a:t>Α</a:t>
            </a:r>
            <a:r>
              <a:rPr lang="el-GR" sz="5400" b="1" dirty="0" smtClean="0">
                <a:solidFill>
                  <a:schemeClr val="bg1"/>
                </a:solidFill>
              </a:rPr>
              <a:t>ναχρονιστικές</a:t>
            </a:r>
            <a:r>
              <a:rPr lang="el-GR" sz="5400" b="1" dirty="0">
                <a:solidFill>
                  <a:schemeClr val="bg1"/>
                </a:solidFill>
              </a:rPr>
              <a:t>, γενικές ή/και αόριστες αναφορές, που </a:t>
            </a:r>
            <a:endParaRPr lang="el-GR" sz="5400" b="1" dirty="0" smtClean="0">
              <a:solidFill>
                <a:schemeClr val="bg1"/>
              </a:solidFill>
            </a:endParaRPr>
          </a:p>
          <a:p>
            <a:r>
              <a:rPr lang="el-GR" sz="5400" b="1" dirty="0" smtClean="0">
                <a:solidFill>
                  <a:schemeClr val="bg1"/>
                </a:solidFill>
              </a:rPr>
              <a:t>συχνά οδηγούν </a:t>
            </a:r>
            <a:r>
              <a:rPr lang="el-GR" sz="5400" b="1" dirty="0">
                <a:solidFill>
                  <a:schemeClr val="bg1"/>
                </a:solidFill>
              </a:rPr>
              <a:t>σε </a:t>
            </a:r>
            <a:r>
              <a:rPr lang="el-GR" sz="5400" b="1" u="sng" dirty="0" smtClean="0">
                <a:solidFill>
                  <a:schemeClr val="bg1"/>
                </a:solidFill>
              </a:rPr>
              <a:t>σοβαρά </a:t>
            </a:r>
            <a:r>
              <a:rPr lang="el-GR" sz="5400" b="1" u="sng" dirty="0">
                <a:solidFill>
                  <a:schemeClr val="bg1"/>
                </a:solidFill>
              </a:rPr>
              <a:t>ερμηνευτικά </a:t>
            </a:r>
            <a:r>
              <a:rPr lang="el-GR" sz="5400" b="1" u="sng" dirty="0" smtClean="0">
                <a:solidFill>
                  <a:schemeClr val="bg1"/>
                </a:solidFill>
              </a:rPr>
              <a:t>προβλήματα,</a:t>
            </a:r>
          </a:p>
          <a:p>
            <a:r>
              <a:rPr lang="el-GR" sz="5400" b="1" dirty="0" smtClean="0">
                <a:solidFill>
                  <a:schemeClr val="bg1"/>
                </a:solidFill>
              </a:rPr>
              <a:t>έχουν </a:t>
            </a:r>
            <a:r>
              <a:rPr lang="el-GR" sz="5400" b="1" dirty="0">
                <a:solidFill>
                  <a:schemeClr val="bg1"/>
                </a:solidFill>
              </a:rPr>
              <a:t>ως αποτέλεσμα </a:t>
            </a:r>
            <a:r>
              <a:rPr lang="el-GR" sz="5400" b="1" dirty="0" smtClean="0">
                <a:solidFill>
                  <a:schemeClr val="bg1"/>
                </a:solidFill>
              </a:rPr>
              <a:t>την </a:t>
            </a:r>
            <a:r>
              <a:rPr lang="el-GR" sz="5400" b="1" u="sng" dirty="0" smtClean="0">
                <a:solidFill>
                  <a:schemeClr val="bg1"/>
                </a:solidFill>
              </a:rPr>
              <a:t>αμφισβήτηση αποφάσεων της ΕΔΥ με προσφυγές,</a:t>
            </a:r>
          </a:p>
          <a:p>
            <a:r>
              <a:rPr lang="el-GR" sz="5400" b="1" dirty="0" smtClean="0">
                <a:solidFill>
                  <a:schemeClr val="bg1"/>
                </a:solidFill>
              </a:rPr>
              <a:t>οδηγούν σε </a:t>
            </a:r>
            <a:r>
              <a:rPr lang="el-GR" sz="5400" b="1" u="sng" dirty="0" smtClean="0">
                <a:solidFill>
                  <a:schemeClr val="bg1"/>
                </a:solidFill>
              </a:rPr>
              <a:t>ακύρωση </a:t>
            </a:r>
            <a:r>
              <a:rPr lang="el-GR" sz="5400" b="1" u="sng" dirty="0">
                <a:solidFill>
                  <a:schemeClr val="bg1"/>
                </a:solidFill>
              </a:rPr>
              <a:t>αποφάσεων της Επιτροπής</a:t>
            </a:r>
            <a:r>
              <a:rPr lang="el-GR" sz="5400" b="1" dirty="0">
                <a:solidFill>
                  <a:schemeClr val="bg1"/>
                </a:solidFill>
              </a:rPr>
              <a:t> από το Ανώτατο  και το Διοικητικό Δικαστήριο. </a:t>
            </a:r>
            <a:endParaRPr lang="en-GB" sz="5400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129" y="120072"/>
            <a:ext cx="8534400" cy="1080456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Arial Black" panose="020B0A04020102020204" pitchFamily="34" charset="0"/>
              </a:rPr>
              <a:t>ΥποχρΕωση </a:t>
            </a:r>
            <a:r>
              <a:rPr lang="el-GR" sz="4000" b="1" dirty="0">
                <a:latin typeface="Arial Black" panose="020B0A04020102020204" pitchFamily="34" charset="0"/>
              </a:rPr>
              <a:t>Ο</a:t>
            </a:r>
            <a:r>
              <a:rPr lang="el-GR" sz="4000" b="1" dirty="0" smtClean="0">
                <a:latin typeface="Arial Black" panose="020B0A04020102020204" pitchFamily="34" charset="0"/>
              </a:rPr>
              <a:t>λων μας</a:t>
            </a:r>
            <a:endParaRPr lang="en-GB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8" y="1004669"/>
            <a:ext cx="10978992" cy="5238896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Βασική </a:t>
            </a:r>
            <a:r>
              <a:rPr lang="el-GR" sz="3600" b="1" dirty="0">
                <a:solidFill>
                  <a:schemeClr val="bg1"/>
                </a:solidFill>
              </a:rPr>
              <a:t>προϋπόθεση για την εν γένει βελτίωση της </a:t>
            </a:r>
            <a:r>
              <a:rPr lang="el-GR" sz="3600" b="1" dirty="0" smtClean="0">
                <a:solidFill>
                  <a:schemeClr val="bg1"/>
                </a:solidFill>
              </a:rPr>
              <a:t>Δημόσιας </a:t>
            </a:r>
            <a:r>
              <a:rPr lang="el-GR" sz="3600" b="1" dirty="0">
                <a:solidFill>
                  <a:schemeClr val="bg1"/>
                </a:solidFill>
              </a:rPr>
              <a:t>Υ</a:t>
            </a:r>
            <a:r>
              <a:rPr lang="el-GR" sz="3600" b="1" dirty="0" smtClean="0">
                <a:solidFill>
                  <a:schemeClr val="bg1"/>
                </a:solidFill>
              </a:rPr>
              <a:t>πηρεσίας </a:t>
            </a:r>
            <a:r>
              <a:rPr lang="el-GR" sz="3600" b="1" dirty="0">
                <a:solidFill>
                  <a:schemeClr val="bg1"/>
                </a:solidFill>
              </a:rPr>
              <a:t>σ΄ ό,τι αφορά την αποδοτικότητα και αποτελεσματικότητά </a:t>
            </a:r>
            <a:r>
              <a:rPr lang="el-GR" sz="3600" b="1" dirty="0" smtClean="0">
                <a:solidFill>
                  <a:schemeClr val="bg1"/>
                </a:solidFill>
              </a:rPr>
              <a:t>της, αποτελεί η </a:t>
            </a:r>
            <a:r>
              <a:rPr lang="el-GR" sz="4400" b="1" u="sng" dirty="0" smtClean="0">
                <a:solidFill>
                  <a:schemeClr val="bg1"/>
                </a:solidFill>
              </a:rPr>
              <a:t>στελέχωση </a:t>
            </a:r>
            <a:r>
              <a:rPr lang="el-GR" sz="4400" b="1" u="sng" dirty="0">
                <a:solidFill>
                  <a:schemeClr val="bg1"/>
                </a:solidFill>
              </a:rPr>
              <a:t>της υπηρεσίας με κατάλληλο </a:t>
            </a:r>
            <a:r>
              <a:rPr lang="el-GR" sz="4400" b="1" u="sng" dirty="0" smtClean="0">
                <a:solidFill>
                  <a:schemeClr val="bg1"/>
                </a:solidFill>
              </a:rPr>
              <a:t>προσωπικό. </a:t>
            </a:r>
          </a:p>
          <a:p>
            <a:r>
              <a:rPr lang="el-GR" sz="3600" b="1" dirty="0" smtClean="0">
                <a:solidFill>
                  <a:schemeClr val="bg1"/>
                </a:solidFill>
              </a:rPr>
              <a:t>Υποχρέωση όλων μας η </a:t>
            </a:r>
            <a:r>
              <a:rPr lang="el-GR" sz="3600" b="1" u="sng" dirty="0" smtClean="0">
                <a:solidFill>
                  <a:schemeClr val="bg1"/>
                </a:solidFill>
              </a:rPr>
              <a:t>εισαγωγή </a:t>
            </a:r>
            <a:r>
              <a:rPr lang="el-GR" sz="3600" b="1" u="sng" dirty="0">
                <a:solidFill>
                  <a:schemeClr val="bg1"/>
                </a:solidFill>
              </a:rPr>
              <a:t>ρυθμίσεων </a:t>
            </a:r>
            <a:r>
              <a:rPr lang="el-GR" sz="3600" b="1" dirty="0">
                <a:solidFill>
                  <a:schemeClr val="bg1"/>
                </a:solidFill>
              </a:rPr>
              <a:t>που να προσεγγίζουν με έναν πιο σύγχρονο τρόπο την </a:t>
            </a:r>
            <a:r>
              <a:rPr lang="el-GR" sz="3600" b="1" dirty="0" smtClean="0">
                <a:solidFill>
                  <a:schemeClr val="bg1"/>
                </a:solidFill>
              </a:rPr>
              <a:t>επιλογή προσωπικού.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90" y="780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Arial Black" panose="020B0A04020102020204" pitchFamily="34" charset="0"/>
              </a:rPr>
              <a:t>O</a:t>
            </a:r>
            <a:r>
              <a:rPr lang="el-GR" sz="7200" b="1" dirty="0" smtClean="0">
                <a:latin typeface="Arial Black" panose="020B0A04020102020204" pitchFamily="34" charset="0"/>
              </a:rPr>
              <a:t>ραμα</a:t>
            </a:r>
            <a:endParaRPr lang="en-GB" sz="7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2062191"/>
            <a:ext cx="11180618" cy="334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4800" dirty="0" smtClean="0">
                <a:solidFill>
                  <a:schemeClr val="bg1"/>
                </a:solidFill>
              </a:rPr>
              <a:t>Η </a:t>
            </a:r>
            <a:r>
              <a:rPr lang="el-GR" sz="4800" dirty="0">
                <a:solidFill>
                  <a:schemeClr val="bg1"/>
                </a:solidFill>
              </a:rPr>
              <a:t>στελέχωση </a:t>
            </a:r>
            <a:r>
              <a:rPr lang="el-GR" sz="4800" dirty="0" smtClean="0">
                <a:solidFill>
                  <a:schemeClr val="bg1"/>
                </a:solidFill>
              </a:rPr>
              <a:t>της Δημόσιας </a:t>
            </a:r>
            <a:r>
              <a:rPr lang="el-GR" sz="4800" dirty="0">
                <a:solidFill>
                  <a:schemeClr val="bg1"/>
                </a:solidFill>
              </a:rPr>
              <a:t>Υ</a:t>
            </a:r>
            <a:r>
              <a:rPr lang="el-GR" sz="4800" dirty="0" smtClean="0">
                <a:solidFill>
                  <a:schemeClr val="bg1"/>
                </a:solidFill>
              </a:rPr>
              <a:t>πηρεσίας </a:t>
            </a:r>
            <a:r>
              <a:rPr lang="el-GR" sz="4800" dirty="0">
                <a:solidFill>
                  <a:schemeClr val="bg1"/>
                </a:solidFill>
              </a:rPr>
              <a:t>με </a:t>
            </a:r>
            <a:r>
              <a:rPr lang="el-GR" sz="4800" b="1" dirty="0">
                <a:solidFill>
                  <a:schemeClr val="bg1"/>
                </a:solidFill>
              </a:rPr>
              <a:t>το πλέον κατάλληλο προσωπικό</a:t>
            </a:r>
            <a:r>
              <a:rPr lang="el-GR" sz="4800" dirty="0">
                <a:solidFill>
                  <a:schemeClr val="bg1"/>
                </a:solidFill>
              </a:rPr>
              <a:t>, προκειμένου να διασφαλίζεται η </a:t>
            </a:r>
            <a:r>
              <a:rPr lang="el-GR" sz="4800" b="1" dirty="0">
                <a:solidFill>
                  <a:schemeClr val="bg1"/>
                </a:solidFill>
              </a:rPr>
              <a:t>εύρυθμη και αποτελεσματική </a:t>
            </a:r>
            <a:r>
              <a:rPr lang="el-GR" sz="4800" b="1" dirty="0" smtClean="0">
                <a:solidFill>
                  <a:schemeClr val="bg1"/>
                </a:solidFill>
              </a:rPr>
              <a:t>λειτουργία</a:t>
            </a:r>
            <a:r>
              <a:rPr lang="el-GR" sz="4800" dirty="0" smtClean="0">
                <a:solidFill>
                  <a:schemeClr val="bg1"/>
                </a:solidFill>
              </a:rPr>
              <a:t> της, </a:t>
            </a:r>
            <a:r>
              <a:rPr lang="el-GR" sz="4800" dirty="0">
                <a:solidFill>
                  <a:schemeClr val="bg1"/>
                </a:solidFill>
              </a:rPr>
              <a:t>με γνώμονα πάντοτε την </a:t>
            </a:r>
            <a:r>
              <a:rPr lang="el-GR" sz="4800" b="1" dirty="0">
                <a:solidFill>
                  <a:schemeClr val="bg1"/>
                </a:solidFill>
              </a:rPr>
              <a:t>εξυπηρέτηση του δημοσίου συμφέροντος</a:t>
            </a:r>
            <a:r>
              <a:rPr lang="el-GR" sz="4800" dirty="0">
                <a:solidFill>
                  <a:schemeClr val="bg1"/>
                </a:solidFill>
              </a:rPr>
              <a:t>. 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45" y="200505"/>
            <a:ext cx="10972800" cy="925929"/>
          </a:xfrm>
        </p:spPr>
        <p:txBody>
          <a:bodyPr>
            <a:normAutofit/>
          </a:bodyPr>
          <a:lstStyle/>
          <a:p>
            <a:pPr algn="ctr"/>
            <a:r>
              <a:rPr lang="el-GR" sz="4400" b="1" cap="all" dirty="0">
                <a:solidFill>
                  <a:schemeClr val="tx1"/>
                </a:solidFill>
                <a:latin typeface="Arial Black" panose="020B0A04020102020204" pitchFamily="34" charset="0"/>
              </a:rPr>
              <a:t>ΣΤΟΧΟΣ ΤΗΣ ΕΠΙΤΡΟΠΗΣ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25148"/>
            <a:ext cx="9473941" cy="2495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b="1" dirty="0">
                <a:solidFill>
                  <a:schemeClr val="bg1"/>
                </a:solidFill>
                <a:latin typeface="+mj-lt"/>
              </a:rPr>
              <a:t>Να παρέχει υπηρεσίες </a:t>
            </a:r>
          </a:p>
          <a:p>
            <a:r>
              <a:rPr lang="el-GR" sz="2800" b="1" dirty="0" smtClean="0">
                <a:solidFill>
                  <a:schemeClr val="bg1"/>
                </a:solidFill>
                <a:latin typeface="+mj-lt"/>
              </a:rPr>
              <a:t>Ύψιστης </a:t>
            </a:r>
            <a:r>
              <a:rPr lang="el-GR" sz="2800" b="1" dirty="0">
                <a:solidFill>
                  <a:schemeClr val="bg1"/>
                </a:solidFill>
                <a:latin typeface="+mj-lt"/>
              </a:rPr>
              <a:t>ποιότητας.</a:t>
            </a:r>
          </a:p>
          <a:p>
            <a:r>
              <a:rPr lang="el-GR" sz="2800" b="1" dirty="0">
                <a:solidFill>
                  <a:schemeClr val="bg1"/>
                </a:solidFill>
                <a:latin typeface="+mj-lt"/>
              </a:rPr>
              <a:t>Με διαφάνεια και πλήρη σεβασμό στον </a:t>
            </a:r>
            <a:r>
              <a:rPr lang="el-GR" sz="2800" b="1" dirty="0" smtClean="0">
                <a:solidFill>
                  <a:schemeClr val="bg1"/>
                </a:solidFill>
                <a:latin typeface="+mj-lt"/>
              </a:rPr>
              <a:t>πολίτη.</a:t>
            </a:r>
            <a:endParaRPr lang="el-GR" sz="2800" b="1" dirty="0">
              <a:solidFill>
                <a:schemeClr val="bg1"/>
              </a:solidFill>
              <a:latin typeface="+mj-lt"/>
            </a:endParaRPr>
          </a:p>
          <a:p>
            <a:r>
              <a:rPr lang="el-GR" sz="2800" b="1" dirty="0">
                <a:solidFill>
                  <a:schemeClr val="bg1"/>
                </a:solidFill>
                <a:latin typeface="+mj-lt"/>
              </a:rPr>
              <a:t>Με απόλυτο σεβασμό στις αποφάσεις και τη νομολογία του </a:t>
            </a:r>
            <a:r>
              <a:rPr lang="el-GR" sz="2800" b="1" dirty="0" smtClean="0">
                <a:solidFill>
                  <a:schemeClr val="bg1"/>
                </a:solidFill>
                <a:latin typeface="+mj-lt"/>
              </a:rPr>
              <a:t>Δικαστηρίου.</a:t>
            </a:r>
            <a:endParaRPr lang="el-GR" sz="2800" b="1" dirty="0">
              <a:solidFill>
                <a:schemeClr val="bg1"/>
              </a:solidFill>
              <a:latin typeface="+mj-lt"/>
            </a:endParaRPr>
          </a:p>
          <a:p>
            <a:r>
              <a:rPr lang="el-GR" sz="2800" b="1" dirty="0">
                <a:solidFill>
                  <a:schemeClr val="bg1"/>
                </a:solidFill>
                <a:latin typeface="+mj-lt"/>
              </a:rPr>
              <a:t>Με τρόπο που να προάγει το περί δικαίου </a:t>
            </a:r>
            <a:r>
              <a:rPr lang="el-GR" sz="2800" b="1" dirty="0" smtClean="0">
                <a:solidFill>
                  <a:schemeClr val="bg1"/>
                </a:solidFill>
                <a:latin typeface="+mj-lt"/>
              </a:rPr>
              <a:t>αίσθημα.</a:t>
            </a:r>
            <a:endParaRPr lang="el-GR" sz="2800" b="1" dirty="0">
              <a:solidFill>
                <a:schemeClr val="bg1"/>
              </a:solidFill>
              <a:latin typeface="+mj-lt"/>
            </a:endParaRPr>
          </a:p>
          <a:p>
            <a:r>
              <a:rPr lang="el-GR" sz="2800" b="1" dirty="0">
                <a:solidFill>
                  <a:schemeClr val="bg1"/>
                </a:solidFill>
                <a:latin typeface="+mj-lt"/>
              </a:rPr>
              <a:t>Με πιστή προσήλωση στις αρχές της αξιοκρατίας, της αμεροληψίας, της απροσωποληψίας και της αντικειμενικότητας. </a:t>
            </a:r>
          </a:p>
        </p:txBody>
      </p:sp>
    </p:spTree>
    <p:extLst>
      <p:ext uri="{BB962C8B-B14F-4D97-AF65-F5344CB8AC3E}">
        <p14:creationId xmlns:p14="http://schemas.microsoft.com/office/powerpoint/2010/main" val="28796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26" y="75414"/>
            <a:ext cx="10515600" cy="1325563"/>
          </a:xfrm>
        </p:spPr>
        <p:txBody>
          <a:bodyPr/>
          <a:lstStyle/>
          <a:p>
            <a:pPr algn="ctr"/>
            <a:r>
              <a:rPr lang="el-GR" b="1" dirty="0" smtClean="0">
                <a:latin typeface="Arial Black" panose="020B0A04020102020204" pitchFamily="34" charset="0"/>
              </a:rPr>
              <a:t>ΑΡΜΟΔΙΟΤΗΤΕΣ της</a:t>
            </a:r>
            <a:br>
              <a:rPr lang="el-GR" b="1" dirty="0" smtClean="0">
                <a:latin typeface="Arial Black" panose="020B0A04020102020204" pitchFamily="34" charset="0"/>
              </a:rPr>
            </a:br>
            <a:r>
              <a:rPr lang="el-GR" b="1" dirty="0" smtClean="0">
                <a:latin typeface="Arial Black" panose="020B0A04020102020204" pitchFamily="34" charset="0"/>
              </a:rPr>
              <a:t> Επιτροπησ δημοσιασ υπηρεσιασ 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735" y="1400977"/>
            <a:ext cx="10515600" cy="5144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Άρθρο </a:t>
            </a:r>
            <a:r>
              <a:rPr lang="el-GR" sz="2400" b="1" dirty="0">
                <a:solidFill>
                  <a:schemeClr val="bg1"/>
                </a:solidFill>
              </a:rPr>
              <a:t>125 του Συντάγματος </a:t>
            </a:r>
            <a:r>
              <a:rPr lang="el-GR" sz="2400" b="1" dirty="0" smtClean="0">
                <a:solidFill>
                  <a:schemeClr val="bg1"/>
                </a:solidFill>
              </a:rPr>
              <a:t>και περί </a:t>
            </a:r>
            <a:r>
              <a:rPr lang="el-GR" sz="2400" b="1" dirty="0">
                <a:solidFill>
                  <a:schemeClr val="bg1"/>
                </a:solidFill>
              </a:rPr>
              <a:t>Δημόσιας Υπηρεσίας </a:t>
            </a:r>
            <a:r>
              <a:rPr lang="el-GR" sz="2400" b="1" dirty="0" smtClean="0">
                <a:solidFill>
                  <a:schemeClr val="bg1"/>
                </a:solidFill>
              </a:rPr>
              <a:t>Νόμοι.  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bg1"/>
                </a:solidFill>
              </a:rPr>
              <a:t>Η ΕΔΥ</a:t>
            </a:r>
            <a:r>
              <a:rPr lang="en-GB" sz="2400" b="1" dirty="0" smtClean="0">
                <a:solidFill>
                  <a:schemeClr val="bg1"/>
                </a:solidFill>
              </a:rPr>
              <a:t>,</a:t>
            </a:r>
            <a:r>
              <a:rPr lang="el-GR" sz="2400" b="1" dirty="0" smtClean="0">
                <a:solidFill>
                  <a:schemeClr val="bg1"/>
                </a:solidFill>
              </a:rPr>
              <a:t> όσον αφορά τη Δημόσια </a:t>
            </a:r>
            <a:r>
              <a:rPr lang="el-GR" sz="2400" b="1" dirty="0">
                <a:solidFill>
                  <a:schemeClr val="bg1"/>
                </a:solidFill>
              </a:rPr>
              <a:t>Υ</a:t>
            </a:r>
            <a:r>
              <a:rPr lang="el-GR" sz="2400" b="1" dirty="0" smtClean="0">
                <a:solidFill>
                  <a:schemeClr val="bg1"/>
                </a:solidFill>
              </a:rPr>
              <a:t>πηρεσία, έχει αποκλειστική αρμοδιότητα για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διορισμούς</a:t>
            </a:r>
            <a:r>
              <a:rPr lang="el-GR" sz="2400" b="1" dirty="0">
                <a:solidFill>
                  <a:schemeClr val="bg1"/>
                </a:solidFill>
              </a:rPr>
              <a:t>, </a:t>
            </a:r>
            <a:endParaRPr lang="el-GR" sz="2400" b="1" dirty="0" smtClean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προαγωγές,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μεταθέσεις, 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επικυρώσεις διορισμών, 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αφυπηρετήσεις κλπ. 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Λειτουργεί </a:t>
            </a:r>
            <a:r>
              <a:rPr lang="el-GR" sz="2400" b="1" dirty="0">
                <a:solidFill>
                  <a:schemeClr val="bg1"/>
                </a:solidFill>
              </a:rPr>
              <a:t>ως πειθαρχικό δικαστήριο για τους δημόσιους </a:t>
            </a:r>
            <a:r>
              <a:rPr lang="el-GR" sz="2400" b="1" dirty="0" smtClean="0">
                <a:solidFill>
                  <a:schemeClr val="bg1"/>
                </a:solidFill>
              </a:rPr>
              <a:t>υπαλλήλους</a:t>
            </a:r>
            <a:r>
              <a:rPr lang="en-GB" sz="2400" b="1" dirty="0" smtClean="0">
                <a:solidFill>
                  <a:schemeClr val="bg1"/>
                </a:solidFill>
              </a:rPr>
              <a:t>,</a:t>
            </a:r>
            <a:r>
              <a:rPr lang="el-GR" sz="2400" b="1" dirty="0" smtClean="0">
                <a:solidFill>
                  <a:schemeClr val="bg1"/>
                </a:solidFill>
              </a:rPr>
              <a:t> </a:t>
            </a:r>
            <a:r>
              <a:rPr lang="el-GR" sz="2400" b="1" dirty="0">
                <a:solidFill>
                  <a:schemeClr val="bg1"/>
                </a:solidFill>
              </a:rPr>
              <a:t>με δυνατότητα επιβολής ποινών που </a:t>
            </a:r>
            <a:r>
              <a:rPr lang="el-GR" sz="2400" b="1" dirty="0" smtClean="0">
                <a:solidFill>
                  <a:schemeClr val="bg1"/>
                </a:solidFill>
              </a:rPr>
              <a:t>φτάνουν </a:t>
            </a:r>
            <a:r>
              <a:rPr lang="el-GR" sz="2400" b="1" dirty="0">
                <a:solidFill>
                  <a:schemeClr val="bg1"/>
                </a:solidFill>
              </a:rPr>
              <a:t>μέχρι την αναγκαστική </a:t>
            </a:r>
            <a:r>
              <a:rPr lang="el-GR" sz="2400" b="1" dirty="0" smtClean="0">
                <a:solidFill>
                  <a:schemeClr val="bg1"/>
                </a:solidFill>
              </a:rPr>
              <a:t>αφυπηρέτηση </a:t>
            </a:r>
            <a:r>
              <a:rPr lang="el-GR" sz="2400" b="1" dirty="0">
                <a:solidFill>
                  <a:schemeClr val="bg1"/>
                </a:solidFill>
              </a:rPr>
              <a:t>και την απόλυση. 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6104" y="1601555"/>
            <a:ext cx="10972800" cy="2919845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ΣΥΝΟΠΤΙΚΗ ΑΝΑΦΟΡΑ </a:t>
            </a:r>
            <a:b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ΣΤΟ ΕΡΓΟ ΤΗΣ ΕΔΥ </a:t>
            </a:r>
            <a:b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ΚΑΤΑ ΤΟ 201</a:t>
            </a:r>
            <a:r>
              <a:rPr lang="en-US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 </a:t>
            </a: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el-GR" sz="4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στοιχεια</a:t>
            </a: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μεχρι</a:t>
            </a: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cap="non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7/18</a:t>
            </a:r>
            <a:r>
              <a:rPr lang="el-G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el-G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53" y="129053"/>
            <a:ext cx="9859636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cap="none" dirty="0" smtClean="0">
                <a:ln>
                  <a:noFill/>
                </a:ln>
                <a:latin typeface="Arial Black" panose="020B0A04020102020204" pitchFamily="34" charset="0"/>
              </a:rPr>
              <a:t>ΕΡΓΑΣΙΕΣ </a:t>
            </a:r>
            <a:r>
              <a:rPr lang="el-GR" sz="4000" b="1" cap="none" dirty="0">
                <a:ln>
                  <a:noFill/>
                </a:ln>
                <a:latin typeface="Arial Black" panose="020B0A04020102020204" pitchFamily="34" charset="0"/>
              </a:rPr>
              <a:t>ΤΗΣ ΕΔΥ </a:t>
            </a:r>
            <a:br>
              <a:rPr lang="el-GR" sz="4000" b="1" cap="none" dirty="0">
                <a:ln>
                  <a:noFill/>
                </a:ln>
                <a:latin typeface="Arial Black" panose="020B0A04020102020204" pitchFamily="34" charset="0"/>
              </a:rPr>
            </a:br>
            <a:r>
              <a:rPr lang="el-GR" sz="4000" b="1" cap="none" dirty="0">
                <a:ln>
                  <a:noFill/>
                </a:ln>
                <a:latin typeface="Arial Black" panose="020B0A04020102020204" pitchFamily="34" charset="0"/>
              </a:rPr>
              <a:t>ΑΝΑ ΚΑΤΗΓΟΡΙΑ ΘΕΜΑΤΟΣ</a:t>
            </a:r>
            <a:endParaRPr lang="el-GR" sz="54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77949"/>
              </p:ext>
            </p:extLst>
          </p:nvPr>
        </p:nvGraphicFramePr>
        <p:xfrm>
          <a:off x="1001141" y="1827313"/>
          <a:ext cx="10745382" cy="463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2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1517</Words>
  <Application>Microsoft Office PowerPoint</Application>
  <PresentationFormat>Widescreen</PresentationFormat>
  <Paragraphs>647</Paragraphs>
  <Slides>45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Arial Black</vt:lpstr>
      <vt:lpstr>Arial Rounded MT Bold</vt:lpstr>
      <vt:lpstr>Calibri</vt:lpstr>
      <vt:lpstr>Century Gothic</vt:lpstr>
      <vt:lpstr>Times New Roman</vt:lpstr>
      <vt:lpstr>Wingdings 3</vt:lpstr>
      <vt:lpstr>Slice</vt:lpstr>
      <vt:lpstr>       </vt:lpstr>
      <vt:lpstr>συσταση και λειτουργια της ΕΔΥ</vt:lpstr>
      <vt:lpstr>ΑνεξαρτησIα της ΕπιτροπHς </vt:lpstr>
      <vt:lpstr>ΣYνθεση  ΕπιτροπHς ΔημOσιας ΥπηρεσIας </vt:lpstr>
      <vt:lpstr>Oραμα</vt:lpstr>
      <vt:lpstr>ΣΤΟΧΟΣ ΤΗΣ ΕΠΙΤΡΟΠΗΣ</vt:lpstr>
      <vt:lpstr>ΑΡΜΟΔΙΟΤΗΤΕΣ της  Επιτροπησ δημοσιασ υπηρεσιασ </vt:lpstr>
      <vt:lpstr>ΣΥΝΟΠΤΙΚΗ ΑΝΑΦΟΡΑ  ΣΤΟ ΕΡΓΟ ΤΗΣ ΕΔΥ  ΚΑΤΑ ΤΟ 2017  (στοιχεια μεχρι 7/18)</vt:lpstr>
      <vt:lpstr>ΕΡΓΑΣΙΕΣ ΤΗΣ ΕΔΥ  ΑΝΑ ΚΑΤΗΓΟΡΙΑ ΘΕΜΑΤΟΣ</vt:lpstr>
      <vt:lpstr>ΠΛΗΡΩΣΗ ΘΕΣΕΩΝ </vt:lpstr>
      <vt:lpstr>ΚΑΤΑΣΤΑΣΗ ΝΟΜΟΘΕΤΗΜΕΝΩΝ ΘΕΣΕΩΝ</vt:lpstr>
      <vt:lpstr>ΝομοθετημΕΝες ΘΕσεις ανΑ ΚλΙμακα (Ιουλιος 2018) </vt:lpstr>
      <vt:lpstr>ΑΠΟΠΑΓΟΠΟΙΗΣΕΙΣ</vt:lpstr>
      <vt:lpstr>ΠΛΗΡΩΣΕΙΣ ΘΕΣΕΩΝ</vt:lpstr>
      <vt:lpstr> Διορισμοι - Προαγωγεσ </vt:lpstr>
      <vt:lpstr>  ΠΡΟΦΟΡΙΚΗ ΕΞΕΤΑΣΗ ΥΠΟΨΗΦΙΩΝ  </vt:lpstr>
      <vt:lpstr>ΕπΙπεδο εκπαΙδευσης διορισθΕντων ΚΑΤα ΤΟ 2017 </vt:lpstr>
      <vt:lpstr>PowerPoint Presentation</vt:lpstr>
      <vt:lpstr>Επιπεδο εκπαιδευσης  υπηρετουντων δημοσιων υπαλληλων </vt:lpstr>
      <vt:lpstr> </vt:lpstr>
      <vt:lpstr>Κατανομη θεσεων ανα φυλο (31.7.2018)</vt:lpstr>
      <vt:lpstr>PowerPoint Presentation</vt:lpstr>
      <vt:lpstr>ΠΕΙΘΑΡΧΙΚΕΣ ΥΠΟΘΕΣΕΙΣ</vt:lpstr>
      <vt:lpstr>ΠΕΙΘΑΡΧΙΚΕΣ ΠΟΙΝΕΣ</vt:lpstr>
      <vt:lpstr>ΔΙΑΘΕΣΙΜΟΤΗΤΕΣ</vt:lpstr>
      <vt:lpstr>PowerPoint Presentation</vt:lpstr>
      <vt:lpstr>ΑΠΟΦΑΣΕΙΣ ΕΔΥ ΓΙΑ ΑΛΛΑ ΘΕΜΑΤΑ</vt:lpstr>
      <vt:lpstr>Αφυπηρετησεισ</vt:lpstr>
      <vt:lpstr>ΟΙΚΕΙΟΘΕΛΗΣ ΠΡΟΩΡΗ ΑΦΥΠΗΡΕΤΗΣΗ</vt:lpstr>
      <vt:lpstr>Ηλεκτρονικη διακυβερνηση ΕκσυγχρονιστικA ΜEτρα  </vt:lpstr>
      <vt:lpstr>PowerPoint Presentation</vt:lpstr>
      <vt:lpstr>ΣυνεδριAσεις με χρHση  του η-συνεργασIα</vt:lpstr>
      <vt:lpstr>ΙστοσελIδα της ΕπιτροπHς ΔημOσιας ΥπηρεσIας</vt:lpstr>
      <vt:lpstr>ΙστοσελIδα της ΕπιτροπHς ΔημOσιας ΥπηρεσIας</vt:lpstr>
      <vt:lpstr>ΣYστημα ηλεκτρονικHς υποβολHς αιτHσεων</vt:lpstr>
      <vt:lpstr>PowerPoint Presentation</vt:lpstr>
      <vt:lpstr>ΨηφιοποΙΗση των φαΚΕλων</vt:lpstr>
      <vt:lpstr>ΗλεκτρονικΗ διακυβΕρνηση </vt:lpstr>
      <vt:lpstr>PowerPoint Presentation</vt:lpstr>
      <vt:lpstr>PowerPoint Presentation</vt:lpstr>
      <vt:lpstr>PowerPoint Presentation</vt:lpstr>
      <vt:lpstr>ΣΥστημα αξιολΟγησης</vt:lpstr>
      <vt:lpstr>ΣΥστημα αξιολΟγησης</vt:lpstr>
      <vt:lpstr>ΣχΕδια ΥπηρεσΙας </vt:lpstr>
      <vt:lpstr>ΥποχρΕωση Ολων μας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ΕΠΙΤΡΟΠΗ ΔΗΜΟΣΙΑΣ ΥΠΗΡΕΣΙΑΣ (ΕΔΥ)</dc:title>
  <dc:creator>30105 30105</dc:creator>
  <cp:lastModifiedBy>Loukia Mavridou</cp:lastModifiedBy>
  <cp:revision>151</cp:revision>
  <cp:lastPrinted>2018-09-11T09:26:11Z</cp:lastPrinted>
  <dcterms:created xsi:type="dcterms:W3CDTF">2018-06-23T14:45:35Z</dcterms:created>
  <dcterms:modified xsi:type="dcterms:W3CDTF">2018-09-12T06:15:11Z</dcterms:modified>
</cp:coreProperties>
</file>